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256" r:id="rId2"/>
    <p:sldId id="282" r:id="rId3"/>
    <p:sldId id="284" r:id="rId4"/>
    <p:sldId id="285" r:id="rId5"/>
    <p:sldId id="287" r:id="rId6"/>
    <p:sldId id="288" r:id="rId7"/>
    <p:sldId id="289" r:id="rId8"/>
    <p:sldId id="290" r:id="rId9"/>
    <p:sldId id="291" r:id="rId10"/>
    <p:sldId id="292" r:id="rId11"/>
    <p:sldId id="294" r:id="rId12"/>
    <p:sldId id="293" r:id="rId13"/>
    <p:sldId id="295" r:id="rId14"/>
    <p:sldId id="277" r:id="rId15"/>
    <p:sldId id="260" r:id="rId16"/>
  </p:sldIdLst>
  <p:sldSz cx="9144000" cy="5143500" type="screen16x9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7EAD7"/>
    <a:srgbClr val="FAC7C7"/>
    <a:srgbClr val="77933C"/>
    <a:srgbClr val="FBFBFB"/>
    <a:srgbClr val="F4A460"/>
    <a:srgbClr val="F08080"/>
    <a:srgbClr val="90EE90"/>
    <a:srgbClr val="003399"/>
    <a:srgbClr val="00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淺色樣式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3450" autoAdjust="0"/>
  </p:normalViewPr>
  <p:slideViewPr>
    <p:cSldViewPr>
      <p:cViewPr varScale="1">
        <p:scale>
          <a:sx n="142" d="100"/>
          <a:sy n="142" d="100"/>
        </p:scale>
        <p:origin x="714" y="1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87" d="100"/>
          <a:sy n="87" d="100"/>
        </p:scale>
        <p:origin x="-3822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DCCF8E-2016-488B-9969-EEF1DD11A73D}" type="datetimeFigureOut">
              <a:rPr lang="zh-TW" altLang="en-US" smtClean="0"/>
              <a:t>2024/12/16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E9D9A6-7B18-420C-AB76-85724682468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0102083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131D78-FF83-484C-A316-749D0C17EE4E}" type="datetimeFigureOut">
              <a:rPr lang="zh-TW" altLang="en-US" smtClean="0"/>
              <a:t>2024/12/16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A47D3F-4132-422D-8B51-EBABFF65604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203489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A47D3F-4132-422D-8B51-EBABFF65604D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834272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A47D3F-4132-422D-8B51-EBABFF65604D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706284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A47D3F-4132-422D-8B51-EBABFF65604D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15419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A47D3F-4132-422D-8B51-EBABFF65604D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457152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A47D3F-4132-422D-8B51-EBABFF65604D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043485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A47D3F-4132-422D-8B51-EBABFF65604D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077397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A47D3F-4132-422D-8B51-EBABFF65604D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343415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A47D3F-4132-422D-8B51-EBABFF65604D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212663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A47D3F-4132-422D-8B51-EBABFF65604D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91727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A47D3F-4132-422D-8B51-EBABFF65604D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817415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A47D3F-4132-422D-8B51-EBABFF65604D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229392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A47D3F-4132-422D-8B51-EBABFF65604D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763851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2843808" y="1923678"/>
            <a:ext cx="5900192" cy="1102519"/>
          </a:xfrm>
        </p:spPr>
        <p:txBody>
          <a:bodyPr>
            <a:normAutofit/>
          </a:bodyPr>
          <a:lstStyle>
            <a:lvl1pPr algn="r">
              <a:defRPr sz="3600" b="1" i="0" baseline="0">
                <a:solidFill>
                  <a:srgbClr val="003399"/>
                </a:solidFill>
                <a:latin typeface="Arial" pitchFamily="34" charset="0"/>
                <a:ea typeface="微軟正黑體" pitchFamily="34" charset="-12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4139952" y="2931790"/>
            <a:ext cx="4608512" cy="1314450"/>
          </a:xfrm>
        </p:spPr>
        <p:txBody>
          <a:bodyPr>
            <a:normAutofit/>
          </a:bodyPr>
          <a:lstStyle>
            <a:lvl1pPr marL="0" indent="0" algn="r">
              <a:buNone/>
              <a:defRPr sz="1400" baseline="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微軟正黑體" pitchFamily="34" charset="-12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dirty="0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A98B15-55C9-4961-BE54-C9A1A14EECAB}" type="datetime1">
              <a:rPr lang="zh-TW" altLang="en-US" smtClean="0"/>
              <a:t>2024/12/16</a:t>
            </a:fld>
            <a:endParaRPr lang="zh-TW" alt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2</a:t>
            </a:r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7308304" y="4767263"/>
            <a:ext cx="1378496" cy="273844"/>
          </a:xfrm>
        </p:spPr>
        <p:txBody>
          <a:bodyPr/>
          <a:lstStyle>
            <a:lvl1pPr>
              <a:defRPr sz="10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altLang="zh-TW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12715656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 b="1" baseline="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 b="1" i="0" baseline="0">
                <a:solidFill>
                  <a:srgbClr val="003399"/>
                </a:solidFill>
                <a:latin typeface="Arial" pitchFamily="34" charset="0"/>
                <a:ea typeface="微軟正黑體" pitchFamily="34" charset="-120"/>
              </a:defRPr>
            </a:lvl1pPr>
            <a:lvl2pPr>
              <a:defRPr sz="2200" baseline="0">
                <a:latin typeface="Arial" pitchFamily="34" charset="0"/>
                <a:ea typeface="微軟正黑體" pitchFamily="34" charset="-120"/>
              </a:defRPr>
            </a:lvl2pPr>
            <a:lvl3pPr>
              <a:defRPr sz="2000" baseline="0">
                <a:latin typeface="Arial" pitchFamily="34" charset="0"/>
                <a:ea typeface="微軟正黑體" pitchFamily="34" charset="-120"/>
              </a:defRPr>
            </a:lvl3pPr>
            <a:lvl4pPr>
              <a:defRPr sz="1900" baseline="0">
                <a:latin typeface="Arial" pitchFamily="34" charset="0"/>
                <a:ea typeface="微軟正黑體" pitchFamily="34" charset="-120"/>
              </a:defRPr>
            </a:lvl4pPr>
            <a:lvl5pPr>
              <a:defRPr sz="1800" baseline="0">
                <a:latin typeface="Arial" pitchFamily="34" charset="0"/>
                <a:ea typeface="微軟正黑體" pitchFamily="34" charset="-120"/>
              </a:defRPr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84132-03F6-480D-8A1E-8DADDF996B98}" type="datetime1">
              <a:rPr lang="zh-TW" altLang="en-US" smtClean="0"/>
              <a:t>2024/12/16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2</a:t>
            </a:r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80E4DFAC-2756-4D8D-93A5-F676EAB5CF18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458630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67F918-43E6-4B36-86AA-B15E3C6E95CB}" type="datetime1">
              <a:rPr lang="zh-TW" altLang="en-US" smtClean="0"/>
              <a:t>2024/12/16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TW"/>
              <a:t>2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E4DFAC-2756-4D8D-93A5-F676EAB5CF1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010333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g"/><Relationship Id="rId13" Type="http://schemas.openxmlformats.org/officeDocument/2006/relationships/image" Target="../media/image39.jpg"/><Relationship Id="rId3" Type="http://schemas.openxmlformats.org/officeDocument/2006/relationships/image" Target="../media/image29.png"/><Relationship Id="rId7" Type="http://schemas.openxmlformats.org/officeDocument/2006/relationships/image" Target="../media/image33.jpg"/><Relationship Id="rId12" Type="http://schemas.openxmlformats.org/officeDocument/2006/relationships/image" Target="../media/image38.jpg"/><Relationship Id="rId17" Type="http://schemas.openxmlformats.org/officeDocument/2006/relationships/image" Target="../media/image43.jp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4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37.jpg"/><Relationship Id="rId5" Type="http://schemas.openxmlformats.org/officeDocument/2006/relationships/image" Target="../media/image31.jpg"/><Relationship Id="rId15" Type="http://schemas.openxmlformats.org/officeDocument/2006/relationships/image" Target="../media/image41.png"/><Relationship Id="rId10" Type="http://schemas.openxmlformats.org/officeDocument/2006/relationships/image" Target="../media/image36.jpg"/><Relationship Id="rId4" Type="http://schemas.openxmlformats.org/officeDocument/2006/relationships/image" Target="../media/image30.jpg"/><Relationship Id="rId9" Type="http://schemas.openxmlformats.org/officeDocument/2006/relationships/image" Target="../media/image35.png"/><Relationship Id="rId14" Type="http://schemas.openxmlformats.org/officeDocument/2006/relationships/image" Target="../media/image4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nature.com/articles/s41746-019-0086-0#Sec2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795536" y="1851670"/>
            <a:ext cx="7772400" cy="1102519"/>
          </a:xfrm>
        </p:spPr>
        <p:txBody>
          <a:bodyPr>
            <a:noAutofit/>
          </a:bodyPr>
          <a:lstStyle/>
          <a:p>
            <a:pPr algn="r"/>
            <a:r>
              <a:rPr lang="zh-TW" altLang="en-US" dirty="0">
                <a:solidFill>
                  <a:schemeClr val="tx1"/>
                </a:solidFill>
              </a:rPr>
              <a:t>藥物分配</a:t>
            </a:r>
            <a:r>
              <a:rPr lang="en-US" altLang="zh-TW" dirty="0" smtClean="0">
                <a:solidFill>
                  <a:schemeClr val="tx1"/>
                </a:solidFill>
              </a:rPr>
              <a:t/>
            </a:r>
            <a:br>
              <a:rPr lang="en-US" altLang="zh-TW" dirty="0" smtClean="0">
                <a:solidFill>
                  <a:schemeClr val="tx1"/>
                </a:solidFill>
              </a:rPr>
            </a:br>
            <a:r>
              <a:rPr lang="zh-TW" altLang="en-US" dirty="0" smtClean="0">
                <a:solidFill>
                  <a:schemeClr val="tx1"/>
                </a:solidFill>
              </a:rPr>
              <a:t>分類</a:t>
            </a:r>
            <a:r>
              <a:rPr lang="zh-TW" altLang="en-US" dirty="0">
                <a:solidFill>
                  <a:schemeClr val="tx1"/>
                </a:solidFill>
              </a:rPr>
              <a:t>器優</a:t>
            </a:r>
            <a:r>
              <a:rPr lang="zh-TW" altLang="en-US" dirty="0" smtClean="0">
                <a:solidFill>
                  <a:schemeClr val="tx1"/>
                </a:solidFill>
              </a:rPr>
              <a:t>化結果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2163688" y="2985492"/>
            <a:ext cx="6400800" cy="1314450"/>
          </a:xfrm>
        </p:spPr>
        <p:txBody>
          <a:bodyPr>
            <a:normAutofit/>
          </a:bodyPr>
          <a:lstStyle/>
          <a:p>
            <a:pPr algn="r"/>
            <a:r>
              <a:rPr lang="en-US" altLang="zh-TW" dirty="0" smtClean="0"/>
              <a:t>KC</a:t>
            </a:r>
            <a:r>
              <a:rPr lang="zh-TW" altLang="en-US" dirty="0" smtClean="0"/>
              <a:t> </a:t>
            </a:r>
            <a:r>
              <a:rPr lang="en-US" altLang="zh-TW" dirty="0" smtClean="0"/>
              <a:t>Huang</a:t>
            </a:r>
            <a:r>
              <a:rPr lang="zh-TW" altLang="en-US" dirty="0" smtClean="0"/>
              <a:t> </a:t>
            </a:r>
            <a:r>
              <a:rPr lang="en-US" altLang="zh-TW" dirty="0" smtClean="0"/>
              <a:t>|</a:t>
            </a:r>
            <a:r>
              <a:rPr lang="zh-TW" altLang="en-US" dirty="0" smtClean="0"/>
              <a:t> </a:t>
            </a:r>
            <a:r>
              <a:rPr lang="en-US" altLang="zh-TW" dirty="0" smtClean="0"/>
              <a:t>ACG</a:t>
            </a:r>
            <a:r>
              <a:rPr lang="zh-TW" altLang="en-US" dirty="0" smtClean="0"/>
              <a:t> </a:t>
            </a:r>
            <a:r>
              <a:rPr lang="en-US" altLang="zh-TW" dirty="0" smtClean="0"/>
              <a:t>SW</a:t>
            </a:r>
            <a:r>
              <a:rPr lang="zh-TW" altLang="en-US" dirty="0" smtClean="0"/>
              <a:t> </a:t>
            </a:r>
            <a:r>
              <a:rPr lang="en-US" altLang="zh-TW" dirty="0" err="1" smtClean="0"/>
              <a:t>Dept</a:t>
            </a:r>
            <a:r>
              <a:rPr lang="zh-TW" altLang="en-US" dirty="0" smtClean="0"/>
              <a:t> </a:t>
            </a:r>
            <a:r>
              <a:rPr lang="en-US" altLang="zh-TW" dirty="0" smtClean="0"/>
              <a:t>I</a:t>
            </a:r>
            <a:r>
              <a:rPr lang="zh-TW" altLang="en-US" dirty="0" smtClean="0"/>
              <a:t> </a:t>
            </a:r>
            <a:r>
              <a:rPr lang="en-US" altLang="zh-TW" dirty="0" smtClean="0"/>
              <a:t>| 2024/12/12</a:t>
            </a:r>
            <a:endParaRPr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58242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u="sng" dirty="0"/>
              <a:t>藥物分配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4DFAC-2756-4D8D-93A5-F676EAB5CF18}" type="slidenum">
              <a:rPr lang="zh-TW" altLang="en-US" smtClean="0"/>
              <a:pPr/>
              <a:t>10</a:t>
            </a:fld>
            <a:endParaRPr lang="zh-TW" altLang="en-US" dirty="0"/>
          </a:p>
        </p:txBody>
      </p:sp>
      <p:sp>
        <p:nvSpPr>
          <p:cNvPr id="42" name="內容版面配置區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840956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zh-TW" altLang="en-US" sz="1600" dirty="0" smtClean="0">
                <a:solidFill>
                  <a:schemeClr val="tx1"/>
                </a:solidFill>
              </a:rPr>
              <a:t>結果分析</a:t>
            </a:r>
            <a:endParaRPr lang="en-US" altLang="zh-TW" sz="1400" dirty="0" smtClean="0"/>
          </a:p>
          <a:p>
            <a:pPr lvl="1"/>
            <a:r>
              <a:rPr lang="zh-TW" altLang="en-US" sz="1400" dirty="0" smtClean="0"/>
              <a:t>實驗背景</a:t>
            </a:r>
            <a:r>
              <a:rPr lang="en-US" altLang="zh-TW" sz="1400" dirty="0" smtClean="0"/>
              <a:t>:</a:t>
            </a:r>
          </a:p>
          <a:p>
            <a:pPr lvl="2"/>
            <a:r>
              <a:rPr lang="en-US" altLang="zh-TW" sz="1200" dirty="0" smtClean="0"/>
              <a:t>Doc Cam</a:t>
            </a:r>
            <a:r>
              <a:rPr lang="zh-TW" altLang="en-US" sz="1200" dirty="0" smtClean="0"/>
              <a:t>垂直向下拍手機畫面</a:t>
            </a:r>
            <a:endParaRPr lang="en-US" altLang="zh-TW" sz="1200" dirty="0" smtClean="0"/>
          </a:p>
          <a:p>
            <a:pPr lvl="2"/>
            <a:r>
              <a:rPr lang="zh-TW" altLang="en-US" sz="1200" dirty="0" smtClean="0"/>
              <a:t>無投票，只取一幀畫面做分類</a:t>
            </a:r>
            <a:endParaRPr lang="en-US" altLang="zh-TW" sz="1200" dirty="0" smtClean="0"/>
          </a:p>
          <a:p>
            <a:pPr lvl="2"/>
            <a:r>
              <a:rPr lang="zh-TW" altLang="en-US" sz="1200" dirty="0" smtClean="0"/>
              <a:t>每個種類的每個尺寸隨機挑一張做測試</a:t>
            </a:r>
            <a:r>
              <a:rPr lang="en-US" altLang="zh-TW" sz="1200" dirty="0" smtClean="0"/>
              <a:t>(</a:t>
            </a:r>
            <a:r>
              <a:rPr lang="zh-TW" altLang="en-US" sz="1200" dirty="0" smtClean="0"/>
              <a:t>共</a:t>
            </a:r>
            <a:r>
              <a:rPr lang="en-US" altLang="zh-TW" sz="1200" dirty="0" smtClean="0"/>
              <a:t>129</a:t>
            </a:r>
            <a:r>
              <a:rPr lang="zh-TW" altLang="en-US" sz="1200" dirty="0" smtClean="0"/>
              <a:t>張</a:t>
            </a:r>
            <a:r>
              <a:rPr lang="en-US" altLang="zh-TW" sz="1200" dirty="0" smtClean="0"/>
              <a:t>)</a:t>
            </a:r>
          </a:p>
          <a:p>
            <a:pPr lvl="2"/>
            <a:r>
              <a:rPr lang="en-US" altLang="zh-TW" sz="1200" dirty="0" smtClean="0"/>
              <a:t>Acc</a:t>
            </a:r>
            <a:r>
              <a:rPr lang="en-US" altLang="zh-TW" sz="1200" dirty="0"/>
              <a:t>.</a:t>
            </a:r>
            <a:r>
              <a:rPr lang="zh-TW" altLang="en-US" sz="1200" dirty="0"/>
              <a:t>計算</a:t>
            </a:r>
            <a:r>
              <a:rPr lang="zh-TW" altLang="en-US" sz="1200" dirty="0" smtClean="0"/>
              <a:t>使用</a:t>
            </a:r>
            <a:r>
              <a:rPr lang="en-US" altLang="zh-TW" sz="1200" dirty="0" smtClean="0"/>
              <a:t>Top-3</a:t>
            </a:r>
            <a:endParaRPr lang="en-US" altLang="zh-TW" sz="1200" dirty="0"/>
          </a:p>
          <a:p>
            <a:pPr lvl="2"/>
            <a:endParaRPr lang="en-US" altLang="zh-TW" sz="1200" dirty="0" smtClean="0"/>
          </a:p>
          <a:p>
            <a:pPr lvl="1"/>
            <a:r>
              <a:rPr lang="zh-TW" altLang="en-US" sz="1400" dirty="0" smtClean="0"/>
              <a:t>結果 </a:t>
            </a:r>
            <a:r>
              <a:rPr lang="en-US" altLang="zh-TW" sz="1400" dirty="0" smtClean="0"/>
              <a:t>:</a:t>
            </a:r>
          </a:p>
          <a:p>
            <a:pPr lvl="2"/>
            <a:endParaRPr lang="en-US" altLang="zh-TW" sz="1100" dirty="0" smtClean="0"/>
          </a:p>
          <a:p>
            <a:pPr lvl="2"/>
            <a:endParaRPr lang="en-US" altLang="zh-TW" sz="1100" dirty="0" smtClean="0"/>
          </a:p>
          <a:p>
            <a:pPr lvl="1"/>
            <a:endParaRPr lang="en-US" altLang="zh-TW" sz="1400" dirty="0" smtClean="0">
              <a:solidFill>
                <a:schemeClr val="tx1"/>
              </a:solidFill>
            </a:endParaRPr>
          </a:p>
          <a:p>
            <a:pPr marL="457200" lvl="1" indent="0">
              <a:buNone/>
            </a:pPr>
            <a:endParaRPr lang="en-US" altLang="zh-TW" sz="1400" dirty="0"/>
          </a:p>
        </p:txBody>
      </p:sp>
      <p:graphicFrame>
        <p:nvGraphicFramePr>
          <p:cNvPr id="43" name="表格 4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4922570"/>
              </p:ext>
            </p:extLst>
          </p:nvPr>
        </p:nvGraphicFramePr>
        <p:xfrm>
          <a:off x="1835688" y="2931790"/>
          <a:ext cx="7308312" cy="20142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4392"/>
                <a:gridCol w="664392"/>
                <a:gridCol w="664392"/>
                <a:gridCol w="664392"/>
                <a:gridCol w="664392"/>
                <a:gridCol w="664392"/>
                <a:gridCol w="664392"/>
                <a:gridCol w="664392"/>
                <a:gridCol w="664392"/>
                <a:gridCol w="664392"/>
                <a:gridCol w="664392"/>
              </a:tblGrid>
              <a:tr h="468290">
                <a:tc>
                  <a:txBody>
                    <a:bodyPr/>
                    <a:lstStyle/>
                    <a:p>
                      <a:pPr algn="ctr"/>
                      <a:endParaRPr lang="zh-TW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100" dirty="0" smtClean="0"/>
                        <a:t>膠囊</a:t>
                      </a:r>
                      <a:endParaRPr lang="zh-TW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100" dirty="0" smtClean="0"/>
                        <a:t>圓形</a:t>
                      </a:r>
                      <a:endParaRPr lang="zh-TW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100" dirty="0" smtClean="0"/>
                        <a:t>橢圓</a:t>
                      </a:r>
                      <a:endParaRPr lang="zh-TW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100" dirty="0" smtClean="0"/>
                        <a:t>雙圓</a:t>
                      </a:r>
                      <a:endParaRPr lang="zh-TW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100" dirty="0" smtClean="0"/>
                        <a:t>四邊</a:t>
                      </a:r>
                      <a:endParaRPr lang="zh-TW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100" dirty="0" smtClean="0"/>
                        <a:t>五邊</a:t>
                      </a:r>
                      <a:endParaRPr lang="zh-TW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100" dirty="0" smtClean="0"/>
                        <a:t>六邊</a:t>
                      </a:r>
                      <a:endParaRPr lang="zh-TW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100" dirty="0" smtClean="0"/>
                        <a:t>八邊</a:t>
                      </a:r>
                      <a:endParaRPr lang="zh-TW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100" dirty="0" smtClean="0"/>
                        <a:t>三角</a:t>
                      </a:r>
                      <a:endParaRPr lang="zh-TW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100" dirty="0" smtClean="0"/>
                        <a:t>水滴</a:t>
                      </a:r>
                      <a:endParaRPr lang="zh-TW" altLang="en-US" sz="1100" dirty="0"/>
                    </a:p>
                  </a:txBody>
                  <a:tcPr anchor="ctr"/>
                </a:tc>
              </a:tr>
              <a:tr h="538854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100" dirty="0" smtClean="0"/>
                        <a:t>張數</a:t>
                      </a:r>
                      <a:endParaRPr lang="zh-TW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 smtClean="0"/>
                        <a:t>23</a:t>
                      </a:r>
                      <a:endParaRPr lang="zh-TW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 smtClean="0"/>
                        <a:t>31</a:t>
                      </a:r>
                      <a:endParaRPr lang="zh-TW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 smtClean="0"/>
                        <a:t>38</a:t>
                      </a:r>
                      <a:endParaRPr lang="zh-TW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 smtClean="0"/>
                        <a:t>2</a:t>
                      </a:r>
                      <a:endParaRPr lang="zh-TW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 smtClean="0"/>
                        <a:t>11</a:t>
                      </a:r>
                      <a:endParaRPr lang="zh-TW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 smtClean="0"/>
                        <a:t>2</a:t>
                      </a:r>
                      <a:endParaRPr lang="zh-TW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 smtClean="0"/>
                        <a:t>10</a:t>
                      </a:r>
                      <a:endParaRPr lang="zh-TW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 smtClean="0"/>
                        <a:t>1</a:t>
                      </a:r>
                      <a:endParaRPr lang="zh-TW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 smtClean="0"/>
                        <a:t>8</a:t>
                      </a:r>
                      <a:endParaRPr lang="zh-TW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 smtClean="0"/>
                        <a:t>3</a:t>
                      </a:r>
                      <a:endParaRPr lang="zh-TW" altLang="en-US" sz="1100" dirty="0"/>
                    </a:p>
                  </a:txBody>
                  <a:tcPr anchor="ctr"/>
                </a:tc>
              </a:tr>
              <a:tr h="53885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 smtClean="0"/>
                        <a:t>Top-3 Acc.</a:t>
                      </a:r>
                      <a:endParaRPr lang="zh-TW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 smtClean="0"/>
                        <a:t>82.11%</a:t>
                      </a:r>
                      <a:endParaRPr lang="zh-TW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b="1" u="sng" dirty="0" smtClean="0"/>
                        <a:t>25.8%</a:t>
                      </a:r>
                      <a:endParaRPr lang="zh-TW" altLang="en-US" sz="1100" b="1" u="sn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b="1" u="sng" dirty="0" smtClean="0"/>
                        <a:t>55.26%</a:t>
                      </a:r>
                      <a:endParaRPr lang="zh-TW" altLang="en-US" sz="1100" b="1" u="sn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 smtClean="0"/>
                        <a:t>25%</a:t>
                      </a:r>
                      <a:endParaRPr lang="zh-TW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 smtClean="0"/>
                        <a:t>68.17%</a:t>
                      </a:r>
                      <a:endParaRPr lang="zh-TW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 smtClean="0"/>
                        <a:t>100%</a:t>
                      </a:r>
                      <a:endParaRPr lang="zh-TW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 smtClean="0"/>
                        <a:t>70%</a:t>
                      </a:r>
                      <a:endParaRPr lang="zh-TW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 smtClean="0"/>
                        <a:t>100%</a:t>
                      </a:r>
                      <a:endParaRPr lang="zh-TW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 smtClean="0"/>
                        <a:t>93.75%</a:t>
                      </a:r>
                      <a:endParaRPr lang="zh-TW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 smtClean="0"/>
                        <a:t>0%</a:t>
                      </a:r>
                      <a:endParaRPr lang="zh-TW" altLang="en-US" sz="1100" dirty="0"/>
                    </a:p>
                  </a:txBody>
                  <a:tcPr anchor="ctr"/>
                </a:tc>
              </a:tr>
              <a:tr h="46829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 smtClean="0"/>
                        <a:t>Recall</a:t>
                      </a:r>
                      <a:endParaRPr lang="zh-TW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 smtClean="0"/>
                        <a:t>91.3%</a:t>
                      </a:r>
                      <a:endParaRPr lang="zh-TW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 smtClean="0"/>
                        <a:t>90.32%</a:t>
                      </a:r>
                      <a:endParaRPr lang="zh-TW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 smtClean="0"/>
                        <a:t>89.47%</a:t>
                      </a:r>
                      <a:endParaRPr lang="zh-TW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 smtClean="0"/>
                        <a:t>50%</a:t>
                      </a:r>
                      <a:endParaRPr lang="zh-TW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 smtClean="0"/>
                        <a:t>72.72%</a:t>
                      </a:r>
                      <a:endParaRPr lang="zh-TW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 smtClean="0"/>
                        <a:t>100%</a:t>
                      </a:r>
                      <a:endParaRPr lang="zh-TW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 smtClean="0"/>
                        <a:t>70%</a:t>
                      </a:r>
                      <a:endParaRPr lang="zh-TW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 smtClean="0"/>
                        <a:t>100%</a:t>
                      </a:r>
                      <a:endParaRPr lang="zh-TW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 smtClean="0"/>
                        <a:t>100%</a:t>
                      </a:r>
                      <a:endParaRPr lang="zh-TW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 smtClean="0"/>
                        <a:t>0%</a:t>
                      </a:r>
                      <a:endParaRPr lang="zh-TW" altLang="en-US" sz="1100" dirty="0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3758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u="sng" dirty="0"/>
              <a:t>藥物分配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4DFAC-2756-4D8D-93A5-F676EAB5CF18}" type="slidenum">
              <a:rPr lang="zh-TW" altLang="en-US" smtClean="0"/>
              <a:pPr/>
              <a:t>11</a:t>
            </a:fld>
            <a:endParaRPr lang="zh-TW" altLang="en-US" dirty="0"/>
          </a:p>
        </p:txBody>
      </p:sp>
      <p:grpSp>
        <p:nvGrpSpPr>
          <p:cNvPr id="28" name="群組 27"/>
          <p:cNvGrpSpPr/>
          <p:nvPr/>
        </p:nvGrpSpPr>
        <p:grpSpPr>
          <a:xfrm>
            <a:off x="7465848" y="483518"/>
            <a:ext cx="1554237" cy="1575599"/>
            <a:chOff x="5747791" y="987574"/>
            <a:chExt cx="1856855" cy="1917340"/>
          </a:xfrm>
        </p:grpSpPr>
        <p:grpSp>
          <p:nvGrpSpPr>
            <p:cNvPr id="17" name="群組 16"/>
            <p:cNvGrpSpPr/>
            <p:nvPr/>
          </p:nvGrpSpPr>
          <p:grpSpPr>
            <a:xfrm>
              <a:off x="5761111" y="1063228"/>
              <a:ext cx="1763218" cy="1776221"/>
              <a:chOff x="5761111" y="1063228"/>
              <a:chExt cx="1763218" cy="1776221"/>
            </a:xfrm>
          </p:grpSpPr>
          <p:pic>
            <p:nvPicPr>
              <p:cNvPr id="10" name="圖片 9"/>
              <p:cNvPicPr>
                <a:picLocks noChangeAspect="1"/>
              </p:cNvPicPr>
              <p:nvPr/>
            </p:nvPicPr>
            <p:blipFill rotWithShape="1">
              <a:blip r:embed="rId3"/>
              <a:srcRect l="54191" t="28572" r="34075" b="49142"/>
              <a:stretch/>
            </p:blipFill>
            <p:spPr>
              <a:xfrm>
                <a:off x="5761111" y="1063228"/>
                <a:ext cx="956427" cy="1776221"/>
              </a:xfrm>
              <a:prstGeom prst="rect">
                <a:avLst/>
              </a:prstGeom>
            </p:spPr>
          </p:pic>
          <p:pic>
            <p:nvPicPr>
              <p:cNvPr id="15" name="圖片 14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17539" y="1137891"/>
                <a:ext cx="806790" cy="806790"/>
              </a:xfrm>
              <a:prstGeom prst="rect">
                <a:avLst/>
              </a:prstGeom>
            </p:spPr>
          </p:pic>
          <p:pic>
            <p:nvPicPr>
              <p:cNvPr id="16" name="圖片 15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17538" y="1996159"/>
                <a:ext cx="806791" cy="806791"/>
              </a:xfrm>
              <a:prstGeom prst="rect">
                <a:avLst/>
              </a:prstGeom>
            </p:spPr>
          </p:pic>
        </p:grpSp>
        <p:sp>
          <p:nvSpPr>
            <p:cNvPr id="27" name="矩形 26"/>
            <p:cNvSpPr/>
            <p:nvPr/>
          </p:nvSpPr>
          <p:spPr>
            <a:xfrm>
              <a:off x="5747791" y="987574"/>
              <a:ext cx="1856855" cy="1917340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4" name="群組 33"/>
          <p:cNvGrpSpPr/>
          <p:nvPr/>
        </p:nvGrpSpPr>
        <p:grpSpPr>
          <a:xfrm>
            <a:off x="5775929" y="483518"/>
            <a:ext cx="1602518" cy="1612504"/>
            <a:chOff x="3563888" y="973189"/>
            <a:chExt cx="1914536" cy="1962249"/>
          </a:xfrm>
        </p:grpSpPr>
        <p:grpSp>
          <p:nvGrpSpPr>
            <p:cNvPr id="14" name="群組 13"/>
            <p:cNvGrpSpPr/>
            <p:nvPr/>
          </p:nvGrpSpPr>
          <p:grpSpPr>
            <a:xfrm>
              <a:off x="3563888" y="1063229"/>
              <a:ext cx="1876742" cy="1872209"/>
              <a:chOff x="4752999" y="1468867"/>
              <a:chExt cx="1876742" cy="1872209"/>
            </a:xfrm>
          </p:grpSpPr>
          <p:pic>
            <p:nvPicPr>
              <p:cNvPr id="11" name="圖片 10"/>
              <p:cNvPicPr>
                <a:picLocks noChangeAspect="1"/>
              </p:cNvPicPr>
              <p:nvPr/>
            </p:nvPicPr>
            <p:blipFill rotWithShape="1">
              <a:blip r:embed="rId6"/>
              <a:srcRect l="54191" t="29429" r="34075" b="48285"/>
              <a:stretch/>
            </p:blipFill>
            <p:spPr>
              <a:xfrm>
                <a:off x="4752999" y="1468867"/>
                <a:ext cx="1008112" cy="1872209"/>
              </a:xfrm>
              <a:prstGeom prst="rect">
                <a:avLst/>
              </a:prstGeom>
            </p:spPr>
          </p:pic>
          <p:pic>
            <p:nvPicPr>
              <p:cNvPr id="12" name="圖片 11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61111" y="2376457"/>
                <a:ext cx="868630" cy="868630"/>
              </a:xfrm>
              <a:prstGeom prst="rect">
                <a:avLst/>
              </a:prstGeom>
            </p:spPr>
          </p:pic>
          <p:pic>
            <p:nvPicPr>
              <p:cNvPr id="13" name="圖片 12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61111" y="1468867"/>
                <a:ext cx="868630" cy="868630"/>
              </a:xfrm>
              <a:prstGeom prst="rect">
                <a:avLst/>
              </a:prstGeom>
            </p:spPr>
          </p:pic>
        </p:grpSp>
        <p:sp>
          <p:nvSpPr>
            <p:cNvPr id="29" name="矩形 28"/>
            <p:cNvSpPr/>
            <p:nvPr/>
          </p:nvSpPr>
          <p:spPr>
            <a:xfrm>
              <a:off x="3621569" y="973189"/>
              <a:ext cx="1856855" cy="191734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3" name="群組 32"/>
          <p:cNvGrpSpPr/>
          <p:nvPr/>
        </p:nvGrpSpPr>
        <p:grpSpPr>
          <a:xfrm>
            <a:off x="5863401" y="2138181"/>
            <a:ext cx="1515046" cy="1575599"/>
            <a:chOff x="4202127" y="3011750"/>
            <a:chExt cx="1810033" cy="1917340"/>
          </a:xfrm>
        </p:grpSpPr>
        <p:grpSp>
          <p:nvGrpSpPr>
            <p:cNvPr id="25" name="群組 24"/>
            <p:cNvGrpSpPr/>
            <p:nvPr/>
          </p:nvGrpSpPr>
          <p:grpSpPr>
            <a:xfrm>
              <a:off x="4211960" y="3088172"/>
              <a:ext cx="1776872" cy="1800201"/>
              <a:chOff x="4690970" y="2505910"/>
              <a:chExt cx="1776872" cy="1800201"/>
            </a:xfrm>
          </p:grpSpPr>
          <p:pic>
            <p:nvPicPr>
              <p:cNvPr id="22" name="圖片 21"/>
              <p:cNvPicPr>
                <a:picLocks noChangeAspect="1"/>
              </p:cNvPicPr>
              <p:nvPr/>
            </p:nvPicPr>
            <p:blipFill rotWithShape="1">
              <a:blip r:embed="rId9"/>
              <a:srcRect l="55029" t="29429" r="34914" b="49142"/>
              <a:stretch/>
            </p:blipFill>
            <p:spPr>
              <a:xfrm>
                <a:off x="4690970" y="2505910"/>
                <a:ext cx="864097" cy="1800201"/>
              </a:xfrm>
              <a:prstGeom prst="rect">
                <a:avLst/>
              </a:prstGeom>
            </p:spPr>
          </p:pic>
          <p:pic>
            <p:nvPicPr>
              <p:cNvPr id="23" name="圖片 22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09565" y="2505910"/>
                <a:ext cx="852180" cy="852180"/>
              </a:xfrm>
              <a:prstGeom prst="rect">
                <a:avLst/>
              </a:prstGeom>
            </p:spPr>
          </p:pic>
          <p:pic>
            <p:nvPicPr>
              <p:cNvPr id="24" name="圖片 23"/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15662" y="3429564"/>
                <a:ext cx="852180" cy="852180"/>
              </a:xfrm>
              <a:prstGeom prst="rect">
                <a:avLst/>
              </a:prstGeom>
            </p:spPr>
          </p:pic>
        </p:grpSp>
        <p:sp>
          <p:nvSpPr>
            <p:cNvPr id="30" name="矩形 29"/>
            <p:cNvSpPr/>
            <p:nvPr/>
          </p:nvSpPr>
          <p:spPr>
            <a:xfrm>
              <a:off x="4202127" y="3011750"/>
              <a:ext cx="1810033" cy="191734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2" name="群組 31"/>
          <p:cNvGrpSpPr/>
          <p:nvPr/>
        </p:nvGrpSpPr>
        <p:grpSpPr>
          <a:xfrm>
            <a:off x="7476997" y="2104487"/>
            <a:ext cx="1532758" cy="1431335"/>
            <a:chOff x="6269199" y="3025478"/>
            <a:chExt cx="1831194" cy="1741786"/>
          </a:xfrm>
        </p:grpSpPr>
        <p:grpSp>
          <p:nvGrpSpPr>
            <p:cNvPr id="21" name="群組 20"/>
            <p:cNvGrpSpPr/>
            <p:nvPr/>
          </p:nvGrpSpPr>
          <p:grpSpPr>
            <a:xfrm>
              <a:off x="6269199" y="3041836"/>
              <a:ext cx="1740447" cy="1687950"/>
              <a:chOff x="5219744" y="2657328"/>
              <a:chExt cx="1740447" cy="1687950"/>
            </a:xfrm>
          </p:grpSpPr>
          <p:pic>
            <p:nvPicPr>
              <p:cNvPr id="18" name="圖片 17"/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50191" y="2671739"/>
                <a:ext cx="810000" cy="810000"/>
              </a:xfrm>
              <a:prstGeom prst="rect">
                <a:avLst/>
              </a:prstGeom>
            </p:spPr>
          </p:pic>
          <p:pic>
            <p:nvPicPr>
              <p:cNvPr id="19" name="圖片 18"/>
              <p:cNvPicPr>
                <a:picLocks noChangeAspect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50702" y="3526993"/>
                <a:ext cx="809489" cy="809489"/>
              </a:xfrm>
              <a:prstGeom prst="rect">
                <a:avLst/>
              </a:prstGeom>
            </p:spPr>
          </p:pic>
          <p:pic>
            <p:nvPicPr>
              <p:cNvPr id="3" name="圖片 2"/>
              <p:cNvPicPr>
                <a:picLocks noChangeAspect="1"/>
              </p:cNvPicPr>
              <p:nvPr/>
            </p:nvPicPr>
            <p:blipFill rotWithShape="1">
              <a:blip r:embed="rId14"/>
              <a:srcRect l="55029" t="28848" r="33237" b="49142"/>
              <a:stretch/>
            </p:blipFill>
            <p:spPr>
              <a:xfrm>
                <a:off x="5219744" y="2657328"/>
                <a:ext cx="920301" cy="1687950"/>
              </a:xfrm>
              <a:prstGeom prst="rect">
                <a:avLst/>
              </a:prstGeom>
            </p:spPr>
          </p:pic>
        </p:grpSp>
        <p:sp>
          <p:nvSpPr>
            <p:cNvPr id="31" name="矩形 30"/>
            <p:cNvSpPr/>
            <p:nvPr/>
          </p:nvSpPr>
          <p:spPr>
            <a:xfrm>
              <a:off x="6271219" y="3025478"/>
              <a:ext cx="1829174" cy="174178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35" name="內容版面配置區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840956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zh-TW" altLang="en-US" sz="1600" dirty="0" smtClean="0">
                <a:solidFill>
                  <a:schemeClr val="tx1"/>
                </a:solidFill>
              </a:rPr>
              <a:t>結果分析</a:t>
            </a:r>
            <a:endParaRPr lang="en-US" altLang="zh-TW" sz="1400" dirty="0" smtClean="0"/>
          </a:p>
          <a:p>
            <a:pPr lvl="1"/>
            <a:r>
              <a:rPr lang="zh-TW" altLang="en-US" sz="1400" dirty="0" smtClean="0"/>
              <a:t>問題 </a:t>
            </a:r>
            <a:r>
              <a:rPr lang="en-US" altLang="zh-TW" sz="1400" dirty="0" smtClean="0"/>
              <a:t>:</a:t>
            </a:r>
            <a:r>
              <a:rPr lang="zh-TW" altLang="en-US" sz="1400" dirty="0" smtClean="0"/>
              <a:t> </a:t>
            </a:r>
            <a:endParaRPr lang="en-US" altLang="zh-TW" sz="1400" dirty="0" smtClean="0"/>
          </a:p>
          <a:p>
            <a:pPr lvl="2"/>
            <a:r>
              <a:rPr lang="zh-TW" altLang="en-US" sz="1100" b="1" dirty="0" smtClean="0"/>
              <a:t>同類別但差異度大 </a:t>
            </a:r>
            <a:r>
              <a:rPr lang="en-US" altLang="zh-TW" sz="1100" b="1" dirty="0" smtClean="0"/>
              <a:t>:</a:t>
            </a:r>
            <a:r>
              <a:rPr lang="zh-TW" altLang="en-US" sz="1100" b="1" dirty="0" smtClean="0"/>
              <a:t> </a:t>
            </a:r>
            <a:endParaRPr lang="en-US" altLang="zh-TW" sz="1100" b="1" dirty="0" smtClean="0"/>
          </a:p>
          <a:p>
            <a:pPr lvl="3"/>
            <a:r>
              <a:rPr lang="zh-TW" altLang="en-US" sz="1000" dirty="0" smtClean="0"/>
              <a:t>亮度</a:t>
            </a:r>
            <a:r>
              <a:rPr lang="zh-TW" altLang="en-US" sz="1000" dirty="0"/>
              <a:t>差異</a:t>
            </a:r>
            <a:r>
              <a:rPr lang="zh-TW" altLang="en-US" sz="1000" dirty="0" smtClean="0"/>
              <a:t>大、拍攝角度</a:t>
            </a:r>
            <a:endParaRPr lang="en-US" altLang="zh-TW" sz="1000" dirty="0" smtClean="0"/>
          </a:p>
          <a:p>
            <a:pPr lvl="2"/>
            <a:r>
              <a:rPr lang="zh-TW" altLang="en-US" sz="1100" b="1" dirty="0" smtClean="0"/>
              <a:t>非外觀面</a:t>
            </a:r>
            <a:r>
              <a:rPr lang="en-US" altLang="zh-TW" sz="1100" b="1" dirty="0" smtClean="0"/>
              <a:t>(</a:t>
            </a:r>
            <a:r>
              <a:rPr lang="zh-TW" altLang="en-US" sz="1100" b="1" dirty="0" smtClean="0"/>
              <a:t>非刻痕面 </a:t>
            </a:r>
            <a:r>
              <a:rPr lang="en-US" altLang="zh-TW" sz="1100" b="1" dirty="0" smtClean="0"/>
              <a:t>/</a:t>
            </a:r>
            <a:r>
              <a:rPr lang="zh-TW" altLang="en-US" sz="1100" b="1" dirty="0" smtClean="0"/>
              <a:t> 非文字面</a:t>
            </a:r>
            <a:r>
              <a:rPr lang="en-US" altLang="zh-TW" sz="1100" b="1" dirty="0" smtClean="0"/>
              <a:t>)</a:t>
            </a:r>
            <a:r>
              <a:rPr lang="zh-TW" altLang="en-US" sz="1100" b="1" dirty="0" smtClean="0"/>
              <a:t>相似度高 </a:t>
            </a:r>
            <a:r>
              <a:rPr lang="en-US" altLang="zh-TW" sz="1100" b="1" dirty="0" smtClean="0"/>
              <a:t>:</a:t>
            </a:r>
          </a:p>
          <a:p>
            <a:pPr lvl="3"/>
            <a:r>
              <a:rPr lang="zh-TW" altLang="en-US" sz="1000" dirty="0" smtClean="0"/>
              <a:t>會誤判</a:t>
            </a:r>
            <a:endParaRPr lang="en-US" altLang="zh-TW" sz="1000" dirty="0"/>
          </a:p>
          <a:p>
            <a:pPr lvl="2"/>
            <a:r>
              <a:rPr lang="en-US" altLang="zh-TW" sz="1100" b="1" dirty="0" smtClean="0"/>
              <a:t>Doc Cam</a:t>
            </a:r>
            <a:r>
              <a:rPr lang="zh-TW" altLang="en-US" sz="1100" b="1" dirty="0"/>
              <a:t>照手機</a:t>
            </a:r>
            <a:r>
              <a:rPr lang="zh-TW" altLang="en-US" sz="1100" b="1" dirty="0" smtClean="0"/>
              <a:t>雜訊多</a:t>
            </a:r>
            <a:r>
              <a:rPr lang="en-US" altLang="zh-TW" sz="1100" b="1" dirty="0" smtClean="0"/>
              <a:t>(</a:t>
            </a:r>
            <a:r>
              <a:rPr lang="zh-TW" altLang="en-US" sz="1100" b="1" dirty="0" smtClean="0"/>
              <a:t>此驗證方式不夠拘謹</a:t>
            </a:r>
            <a:r>
              <a:rPr lang="zh-TW" altLang="en-US" sz="1100" b="1" dirty="0"/>
              <a:t> </a:t>
            </a:r>
            <a:r>
              <a:rPr lang="en-US" altLang="zh-TW" sz="1100" b="1" dirty="0" smtClean="0"/>
              <a:t>/</a:t>
            </a:r>
            <a:r>
              <a:rPr lang="zh-TW" altLang="en-US" sz="1100" b="1" dirty="0" smtClean="0"/>
              <a:t> 不好的呈現</a:t>
            </a:r>
            <a:r>
              <a:rPr lang="en-US" altLang="zh-TW" sz="1100" b="1" dirty="0" smtClean="0"/>
              <a:t>)</a:t>
            </a:r>
            <a:r>
              <a:rPr lang="zh-TW" altLang="en-US" sz="1100" b="1" dirty="0" smtClean="0"/>
              <a:t> </a:t>
            </a:r>
            <a:r>
              <a:rPr lang="en-US" altLang="zh-TW" sz="1100" b="1" dirty="0" smtClean="0"/>
              <a:t>:</a:t>
            </a:r>
            <a:r>
              <a:rPr lang="zh-TW" altLang="en-US" sz="1100" b="1" dirty="0" smtClean="0"/>
              <a:t> </a:t>
            </a:r>
            <a:endParaRPr lang="en-US" altLang="zh-TW" sz="1100" b="1" dirty="0" smtClean="0"/>
          </a:p>
          <a:p>
            <a:pPr lvl="3"/>
            <a:r>
              <a:rPr lang="zh-TW" altLang="en-US" sz="1000" dirty="0" smtClean="0"/>
              <a:t>影響</a:t>
            </a:r>
            <a:r>
              <a:rPr lang="zh-TW" altLang="en-US" sz="1000" dirty="0"/>
              <a:t>與資料庫的特徵比對</a:t>
            </a:r>
            <a:r>
              <a:rPr lang="zh-TW" altLang="en-US" sz="1000" dirty="0" smtClean="0"/>
              <a:t>結果</a:t>
            </a:r>
            <a:endParaRPr lang="en-US" altLang="zh-TW" sz="1000" dirty="0" smtClean="0"/>
          </a:p>
          <a:p>
            <a:pPr lvl="2"/>
            <a:endParaRPr lang="en-US" altLang="zh-TW" sz="1100" dirty="0" smtClean="0"/>
          </a:p>
          <a:p>
            <a:pPr lvl="1"/>
            <a:endParaRPr lang="en-US" altLang="zh-TW" sz="1400" dirty="0" smtClean="0">
              <a:solidFill>
                <a:schemeClr val="tx1"/>
              </a:solidFill>
            </a:endParaRPr>
          </a:p>
          <a:p>
            <a:pPr marL="457200" lvl="1" indent="0">
              <a:buNone/>
            </a:pPr>
            <a:endParaRPr lang="en-US" altLang="zh-TW" sz="1400" dirty="0"/>
          </a:p>
        </p:txBody>
      </p:sp>
      <p:grpSp>
        <p:nvGrpSpPr>
          <p:cNvPr id="6" name="群組 5"/>
          <p:cNvGrpSpPr/>
          <p:nvPr/>
        </p:nvGrpSpPr>
        <p:grpSpPr>
          <a:xfrm>
            <a:off x="7485938" y="3623214"/>
            <a:ext cx="1531067" cy="1431335"/>
            <a:chOff x="7476997" y="3573011"/>
            <a:chExt cx="1531067" cy="1431335"/>
          </a:xfrm>
        </p:grpSpPr>
        <p:grpSp>
          <p:nvGrpSpPr>
            <p:cNvPr id="36" name="群組 35"/>
            <p:cNvGrpSpPr/>
            <p:nvPr/>
          </p:nvGrpSpPr>
          <p:grpSpPr>
            <a:xfrm>
              <a:off x="7544225" y="3611431"/>
              <a:ext cx="1408632" cy="1336583"/>
              <a:chOff x="5580112" y="1046420"/>
              <a:chExt cx="2093404" cy="2077155"/>
            </a:xfrm>
          </p:grpSpPr>
          <p:pic>
            <p:nvPicPr>
              <p:cNvPr id="37" name="圖片 36"/>
              <p:cNvPicPr>
                <a:picLocks noChangeAspect="1"/>
              </p:cNvPicPr>
              <p:nvPr/>
            </p:nvPicPr>
            <p:blipFill rotWithShape="1">
              <a:blip r:embed="rId15"/>
              <a:srcRect l="55029" t="29429" r="34075" b="49142"/>
              <a:stretch/>
            </p:blipFill>
            <p:spPr>
              <a:xfrm>
                <a:off x="5580112" y="1046420"/>
                <a:ext cx="1080121" cy="2077155"/>
              </a:xfrm>
              <a:prstGeom prst="rect">
                <a:avLst/>
              </a:prstGeom>
            </p:spPr>
          </p:pic>
          <p:pic>
            <p:nvPicPr>
              <p:cNvPr id="38" name="圖片 37"/>
              <p:cNvPicPr>
                <a:picLocks noChangeAspect="1"/>
              </p:cNvPicPr>
              <p:nvPr/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72716" y="2108321"/>
                <a:ext cx="1000800" cy="1000800"/>
              </a:xfrm>
              <a:prstGeom prst="rect">
                <a:avLst/>
              </a:prstGeom>
            </p:spPr>
          </p:pic>
          <p:pic>
            <p:nvPicPr>
              <p:cNvPr id="39" name="圖片 38"/>
              <p:cNvPicPr>
                <a:picLocks noChangeAspect="1"/>
              </p:cNvPicPr>
              <p:nvPr/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60233" y="1046420"/>
                <a:ext cx="1000800" cy="1000800"/>
              </a:xfrm>
              <a:prstGeom prst="rect">
                <a:avLst/>
              </a:prstGeom>
            </p:spPr>
          </p:pic>
        </p:grpSp>
        <p:sp>
          <p:nvSpPr>
            <p:cNvPr id="65" name="矩形 64"/>
            <p:cNvSpPr/>
            <p:nvPr/>
          </p:nvSpPr>
          <p:spPr>
            <a:xfrm>
              <a:off x="7476997" y="3573011"/>
              <a:ext cx="1531067" cy="143133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70320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u="sng" dirty="0"/>
              <a:t>藥物分配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4DFAC-2756-4D8D-93A5-F676EAB5CF18}" type="slidenum">
              <a:rPr lang="zh-TW" altLang="en-US" smtClean="0"/>
              <a:pPr/>
              <a:t>12</a:t>
            </a:fld>
            <a:endParaRPr lang="zh-TW" altLang="en-US" dirty="0"/>
          </a:p>
        </p:txBody>
      </p:sp>
      <p:pic>
        <p:nvPicPr>
          <p:cNvPr id="20" name="圖片 19"/>
          <p:cNvPicPr>
            <a:picLocks noChangeAspect="1"/>
          </p:cNvPicPr>
          <p:nvPr/>
        </p:nvPicPr>
        <p:blipFill rotWithShape="1">
          <a:blip r:embed="rId3"/>
          <a:srcRect l="27933" t="72807" r="59495" b="21192"/>
          <a:stretch/>
        </p:blipFill>
        <p:spPr>
          <a:xfrm>
            <a:off x="7606680" y="3712954"/>
            <a:ext cx="1080120" cy="504057"/>
          </a:xfrm>
          <a:prstGeom prst="rect">
            <a:avLst/>
          </a:prstGeom>
        </p:spPr>
      </p:pic>
      <p:pic>
        <p:nvPicPr>
          <p:cNvPr id="35" name="圖片 34"/>
          <p:cNvPicPr>
            <a:picLocks noChangeAspect="1"/>
          </p:cNvPicPr>
          <p:nvPr/>
        </p:nvPicPr>
        <p:blipFill rotWithShape="1">
          <a:blip r:embed="rId3"/>
          <a:srcRect l="28077" t="28137" r="60189" b="66720"/>
          <a:stretch/>
        </p:blipFill>
        <p:spPr>
          <a:xfrm>
            <a:off x="6358540" y="3712954"/>
            <a:ext cx="1176134" cy="504057"/>
          </a:xfrm>
          <a:prstGeom prst="rect">
            <a:avLst/>
          </a:prstGeom>
        </p:spPr>
      </p:pic>
      <p:pic>
        <p:nvPicPr>
          <p:cNvPr id="36" name="圖片 35"/>
          <p:cNvPicPr>
            <a:picLocks noChangeAspect="1"/>
          </p:cNvPicPr>
          <p:nvPr/>
        </p:nvPicPr>
        <p:blipFill rotWithShape="1">
          <a:blip r:embed="rId4"/>
          <a:srcRect l="18989" t="76571" r="65925" b="17429"/>
          <a:stretch/>
        </p:blipFill>
        <p:spPr>
          <a:xfrm>
            <a:off x="6963035" y="4254290"/>
            <a:ext cx="1723765" cy="670354"/>
          </a:xfrm>
          <a:prstGeom prst="rect">
            <a:avLst/>
          </a:prstGeom>
        </p:spPr>
      </p:pic>
      <p:pic>
        <p:nvPicPr>
          <p:cNvPr id="37" name="圖片 36"/>
          <p:cNvPicPr>
            <a:picLocks noChangeAspect="1"/>
          </p:cNvPicPr>
          <p:nvPr/>
        </p:nvPicPr>
        <p:blipFill rotWithShape="1">
          <a:blip r:embed="rId5"/>
          <a:srcRect l="18989" t="14857" r="56705" b="62000"/>
          <a:stretch/>
        </p:blipFill>
        <p:spPr>
          <a:xfrm>
            <a:off x="6789040" y="1317034"/>
            <a:ext cx="1897760" cy="1766880"/>
          </a:xfrm>
          <a:prstGeom prst="rect">
            <a:avLst/>
          </a:prstGeom>
        </p:spPr>
      </p:pic>
      <p:pic>
        <p:nvPicPr>
          <p:cNvPr id="38" name="圖片 37"/>
          <p:cNvPicPr>
            <a:picLocks noChangeAspect="1"/>
          </p:cNvPicPr>
          <p:nvPr/>
        </p:nvPicPr>
        <p:blipFill rotWithShape="1">
          <a:blip r:embed="rId6"/>
          <a:srcRect l="22342" t="22572" r="65086" b="73142"/>
          <a:stretch/>
        </p:blipFill>
        <p:spPr>
          <a:xfrm>
            <a:off x="6358541" y="3302247"/>
            <a:ext cx="1176134" cy="392044"/>
          </a:xfrm>
          <a:prstGeom prst="rect">
            <a:avLst/>
          </a:prstGeom>
        </p:spPr>
      </p:pic>
      <p:pic>
        <p:nvPicPr>
          <p:cNvPr id="39" name="圖片 38"/>
          <p:cNvPicPr>
            <a:picLocks noChangeAspect="1"/>
          </p:cNvPicPr>
          <p:nvPr/>
        </p:nvPicPr>
        <p:blipFill rotWithShape="1">
          <a:blip r:embed="rId6"/>
          <a:srcRect l="21792" t="66859" r="64799" b="27138"/>
          <a:stretch/>
        </p:blipFill>
        <p:spPr>
          <a:xfrm>
            <a:off x="7606680" y="3212023"/>
            <a:ext cx="1080120" cy="472553"/>
          </a:xfrm>
          <a:prstGeom prst="rect">
            <a:avLst/>
          </a:prstGeom>
        </p:spPr>
      </p:pic>
      <p:pic>
        <p:nvPicPr>
          <p:cNvPr id="42" name="圖片 41"/>
          <p:cNvPicPr>
            <a:picLocks noChangeAspect="1"/>
          </p:cNvPicPr>
          <p:nvPr/>
        </p:nvPicPr>
        <p:blipFill rotWithShape="1">
          <a:blip r:embed="rId7"/>
          <a:srcRect l="16475" t="26001" r="60896" b="65428"/>
          <a:stretch/>
        </p:blipFill>
        <p:spPr>
          <a:xfrm>
            <a:off x="1961426" y="4081408"/>
            <a:ext cx="2266821" cy="839564"/>
          </a:xfrm>
          <a:prstGeom prst="rect">
            <a:avLst/>
          </a:prstGeom>
        </p:spPr>
      </p:pic>
      <p:pic>
        <p:nvPicPr>
          <p:cNvPr id="43" name="圖片 42"/>
          <p:cNvPicPr>
            <a:picLocks noChangeAspect="1"/>
          </p:cNvPicPr>
          <p:nvPr/>
        </p:nvPicPr>
        <p:blipFill rotWithShape="1">
          <a:blip r:embed="rId7"/>
          <a:srcRect l="16009" t="71139" r="61362" b="18824"/>
          <a:stretch/>
        </p:blipFill>
        <p:spPr>
          <a:xfrm>
            <a:off x="4339915" y="4081407"/>
            <a:ext cx="1944217" cy="843237"/>
          </a:xfrm>
          <a:prstGeom prst="rect">
            <a:avLst/>
          </a:prstGeom>
        </p:spPr>
      </p:pic>
      <p:sp>
        <p:nvSpPr>
          <p:cNvPr id="45" name="內容版面配置區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840956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zh-TW" altLang="en-US" sz="1600" dirty="0" smtClean="0">
                <a:solidFill>
                  <a:schemeClr val="tx1"/>
                </a:solidFill>
              </a:rPr>
              <a:t>結果分析</a:t>
            </a:r>
            <a:endParaRPr lang="en-US" altLang="zh-TW" sz="1400" dirty="0" smtClean="0"/>
          </a:p>
          <a:p>
            <a:pPr lvl="1"/>
            <a:r>
              <a:rPr lang="zh-TW" altLang="en-US" sz="1400" dirty="0" smtClean="0"/>
              <a:t>問題 </a:t>
            </a:r>
            <a:r>
              <a:rPr lang="en-US" altLang="zh-TW" sz="1400" dirty="0" smtClean="0"/>
              <a:t>:</a:t>
            </a:r>
            <a:r>
              <a:rPr lang="zh-TW" altLang="en-US" sz="1400" dirty="0" smtClean="0"/>
              <a:t> </a:t>
            </a:r>
            <a:endParaRPr lang="en-US" altLang="zh-TW" sz="1400" dirty="0" smtClean="0"/>
          </a:p>
          <a:p>
            <a:pPr lvl="2"/>
            <a:r>
              <a:rPr lang="zh-TW" altLang="en-US" sz="1100" b="1" dirty="0" smtClean="0"/>
              <a:t>高相似性藥丸易誤判</a:t>
            </a:r>
            <a:endParaRPr lang="en-US" altLang="zh-TW" sz="1100" b="1" dirty="0" smtClean="0"/>
          </a:p>
          <a:p>
            <a:pPr lvl="3"/>
            <a:r>
              <a:rPr lang="zh-TW" altLang="en-US" sz="1000" dirty="0" smtClean="0"/>
              <a:t>圓形藥丸</a:t>
            </a:r>
            <a:endParaRPr lang="en-US" altLang="zh-TW" sz="1000" dirty="0" smtClean="0"/>
          </a:p>
          <a:p>
            <a:pPr lvl="2"/>
            <a:r>
              <a:rPr lang="zh-TW" altLang="en-US" sz="1100" b="1" dirty="0" smtClean="0"/>
              <a:t>少部分資料庫影像模糊 </a:t>
            </a:r>
            <a:r>
              <a:rPr lang="en-US" altLang="zh-TW" sz="1100" b="1" dirty="0" smtClean="0"/>
              <a:t>/</a:t>
            </a:r>
            <a:r>
              <a:rPr lang="zh-TW" altLang="en-US" sz="1100" b="1" dirty="0" smtClean="0"/>
              <a:t> 前景背景難區分</a:t>
            </a:r>
            <a:r>
              <a:rPr lang="en-US" altLang="zh-TW" sz="1100" b="1" dirty="0" smtClean="0"/>
              <a:t>(</a:t>
            </a:r>
            <a:r>
              <a:rPr lang="zh-TW" altLang="en-US" sz="1100" b="1" dirty="0" smtClean="0"/>
              <a:t>白底白藥</a:t>
            </a:r>
            <a:r>
              <a:rPr lang="en-US" altLang="zh-TW" sz="1100" b="1" dirty="0" smtClean="0"/>
              <a:t>)</a:t>
            </a:r>
          </a:p>
          <a:p>
            <a:pPr lvl="3"/>
            <a:r>
              <a:rPr lang="zh-TW" altLang="en-US" sz="1000" dirty="0"/>
              <a:t>導致偵測受</a:t>
            </a:r>
            <a:r>
              <a:rPr lang="zh-TW" altLang="en-US" sz="1000" dirty="0" smtClean="0"/>
              <a:t>影響</a:t>
            </a:r>
            <a:r>
              <a:rPr lang="en-US" altLang="zh-TW" sz="1000" dirty="0" smtClean="0"/>
              <a:t>(</a:t>
            </a:r>
            <a:r>
              <a:rPr lang="zh-TW" altLang="en-US" sz="1000" dirty="0" smtClean="0"/>
              <a:t>混淆</a:t>
            </a:r>
            <a:r>
              <a:rPr lang="en-US" altLang="zh-TW" sz="1000" dirty="0" smtClean="0"/>
              <a:t>/</a:t>
            </a:r>
            <a:r>
              <a:rPr lang="zh-TW" altLang="en-US" sz="1000" dirty="0" smtClean="0"/>
              <a:t>漏檢</a:t>
            </a:r>
            <a:r>
              <a:rPr lang="en-US" altLang="zh-TW" sz="1000" dirty="0" smtClean="0"/>
              <a:t>)</a:t>
            </a:r>
          </a:p>
          <a:p>
            <a:pPr lvl="3"/>
            <a:r>
              <a:rPr lang="zh-TW" altLang="en-US" sz="1000" dirty="0" smtClean="0"/>
              <a:t>部份四邊、六邊、雙圓</a:t>
            </a:r>
            <a:r>
              <a:rPr lang="zh-TW" altLang="en-US" sz="1000" dirty="0"/>
              <a:t>跟</a:t>
            </a:r>
            <a:r>
              <a:rPr lang="zh-TW" altLang="en-US" sz="1000" dirty="0" smtClean="0"/>
              <a:t>橢圓混淆</a:t>
            </a:r>
            <a:endParaRPr lang="en-US" altLang="zh-TW" sz="1000" dirty="0" smtClean="0"/>
          </a:p>
          <a:p>
            <a:pPr lvl="3"/>
            <a:r>
              <a:rPr lang="zh-TW" altLang="en-US" sz="1000" dirty="0"/>
              <a:t>橢圓跟膠囊</a:t>
            </a:r>
            <a:r>
              <a:rPr lang="zh-TW" altLang="en-US" sz="1000" dirty="0" smtClean="0"/>
              <a:t>混淆</a:t>
            </a:r>
            <a:endParaRPr lang="en-US" altLang="zh-TW" sz="1000" dirty="0" smtClean="0"/>
          </a:p>
          <a:p>
            <a:pPr lvl="3"/>
            <a:r>
              <a:rPr lang="zh-TW" altLang="en-US" sz="1000" dirty="0"/>
              <a:t>雙圓跟膠囊混淆</a:t>
            </a:r>
            <a:endParaRPr lang="en-US" altLang="zh-TW" sz="1000" dirty="0"/>
          </a:p>
          <a:p>
            <a:pPr lvl="3"/>
            <a:r>
              <a:rPr lang="zh-TW" altLang="en-US" sz="1000" dirty="0"/>
              <a:t>水滴跟橢圓</a:t>
            </a:r>
            <a:r>
              <a:rPr lang="zh-TW" altLang="en-US" sz="1000" dirty="0" smtClean="0"/>
              <a:t>混淆</a:t>
            </a:r>
            <a:endParaRPr lang="en-US" altLang="zh-TW" sz="1100" dirty="0" smtClean="0"/>
          </a:p>
          <a:p>
            <a:pPr lvl="2"/>
            <a:endParaRPr lang="en-US" altLang="zh-TW" sz="1100" b="1" dirty="0" smtClean="0"/>
          </a:p>
          <a:p>
            <a:pPr lvl="2"/>
            <a:endParaRPr lang="en-US" altLang="zh-TW" sz="1100" dirty="0" smtClean="0"/>
          </a:p>
          <a:p>
            <a:pPr lvl="1"/>
            <a:endParaRPr lang="en-US" altLang="zh-TW" sz="1400" dirty="0" smtClean="0">
              <a:solidFill>
                <a:schemeClr val="tx1"/>
              </a:solidFill>
            </a:endParaRPr>
          </a:p>
          <a:p>
            <a:pPr marL="457200" lvl="1" indent="0">
              <a:buNone/>
            </a:pPr>
            <a:endParaRPr lang="en-US" altLang="zh-TW" sz="1400" dirty="0"/>
          </a:p>
        </p:txBody>
      </p:sp>
    </p:spTree>
    <p:extLst>
      <p:ext uri="{BB962C8B-B14F-4D97-AF65-F5344CB8AC3E}">
        <p14:creationId xmlns:p14="http://schemas.microsoft.com/office/powerpoint/2010/main" val="3860791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u="sng" dirty="0"/>
              <a:t>藥物分配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4DFAC-2756-4D8D-93A5-F676EAB5CF18}" type="slidenum">
              <a:rPr lang="zh-TW" altLang="en-US" smtClean="0"/>
              <a:pPr/>
              <a:t>13</a:t>
            </a:fld>
            <a:endParaRPr lang="zh-TW" altLang="en-US" dirty="0"/>
          </a:p>
        </p:txBody>
      </p:sp>
      <p:sp>
        <p:nvSpPr>
          <p:cNvPr id="45" name="內容版面配置區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840956"/>
          </a:xfr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r>
              <a:rPr lang="zh-TW" altLang="en-US" sz="1600" dirty="0" smtClean="0">
                <a:solidFill>
                  <a:schemeClr val="tx1"/>
                </a:solidFill>
              </a:rPr>
              <a:t>結果分析</a:t>
            </a:r>
            <a:endParaRPr lang="en-US" altLang="zh-TW" sz="1400" dirty="0" smtClean="0"/>
          </a:p>
          <a:p>
            <a:pPr lvl="1"/>
            <a:r>
              <a:rPr lang="zh-TW" altLang="en-US" sz="1400" dirty="0" smtClean="0"/>
              <a:t>分析 </a:t>
            </a:r>
            <a:r>
              <a:rPr lang="en-US" altLang="zh-TW" sz="1400" dirty="0" smtClean="0"/>
              <a:t>:</a:t>
            </a:r>
            <a:r>
              <a:rPr lang="zh-TW" altLang="en-US" sz="1400" dirty="0" smtClean="0"/>
              <a:t> </a:t>
            </a:r>
            <a:endParaRPr lang="en-US" altLang="zh-TW" sz="1400" dirty="0" smtClean="0"/>
          </a:p>
          <a:p>
            <a:pPr lvl="2"/>
            <a:r>
              <a:rPr lang="zh-TW" altLang="en-US" sz="1200" b="1" dirty="0"/>
              <a:t>偵測</a:t>
            </a:r>
            <a:r>
              <a:rPr lang="zh-TW" altLang="en-US" sz="1200" b="1" dirty="0" smtClean="0"/>
              <a:t>器</a:t>
            </a:r>
            <a:endParaRPr lang="en-US" altLang="zh-TW" sz="1200" b="1" dirty="0" smtClean="0"/>
          </a:p>
          <a:p>
            <a:pPr lvl="3"/>
            <a:r>
              <a:rPr lang="zh-TW" altLang="en-US" sz="1100" dirty="0"/>
              <a:t>前景背景</a:t>
            </a:r>
            <a:r>
              <a:rPr lang="zh-TW" altLang="en-US" sz="1100" dirty="0" smtClean="0"/>
              <a:t>對比度高</a:t>
            </a:r>
            <a:r>
              <a:rPr lang="en-US" altLang="zh-TW" sz="1100" dirty="0" smtClean="0"/>
              <a:t>(</a:t>
            </a:r>
            <a:r>
              <a:rPr lang="zh-TW" altLang="en-US" sz="1100" dirty="0" smtClean="0"/>
              <a:t>黑背景</a:t>
            </a:r>
            <a:r>
              <a:rPr lang="en-US" altLang="zh-TW" sz="1100" dirty="0" smtClean="0"/>
              <a:t>)</a:t>
            </a:r>
            <a:r>
              <a:rPr lang="zh-TW" altLang="en-US" sz="1100" dirty="0" smtClean="0"/>
              <a:t>，效果可能更好</a:t>
            </a:r>
            <a:endParaRPr lang="en-US" altLang="zh-TW" sz="1200" dirty="0" smtClean="0"/>
          </a:p>
          <a:p>
            <a:pPr lvl="2"/>
            <a:r>
              <a:rPr lang="zh-TW" altLang="en-US" sz="1200" b="1" dirty="0" smtClean="0"/>
              <a:t>分類器</a:t>
            </a:r>
            <a:endParaRPr lang="zh-TW" altLang="en-US" sz="1100" b="1" dirty="0" smtClean="0"/>
          </a:p>
          <a:p>
            <a:pPr lvl="3"/>
            <a:r>
              <a:rPr lang="zh-TW" altLang="en-US" sz="1100" dirty="0" smtClean="0"/>
              <a:t>離「半 </a:t>
            </a:r>
            <a:r>
              <a:rPr lang="en-US" altLang="zh-TW" sz="1100" dirty="0" smtClean="0"/>
              <a:t>/</a:t>
            </a:r>
            <a:r>
              <a:rPr lang="zh-TW" altLang="en-US" sz="1100" dirty="0" smtClean="0"/>
              <a:t> 無」侷限環境的實務應用還有段距離</a:t>
            </a:r>
            <a:endParaRPr lang="en-US" altLang="zh-TW" sz="1100" dirty="0" smtClean="0"/>
          </a:p>
          <a:p>
            <a:pPr lvl="4"/>
            <a:r>
              <a:rPr lang="zh-TW" altLang="en-US" sz="1050" dirty="0"/>
              <a:t>需</a:t>
            </a:r>
            <a:r>
              <a:rPr lang="zh-TW" altLang="en-US" sz="1050" dirty="0" smtClean="0"/>
              <a:t>克服環境影響的因素</a:t>
            </a:r>
            <a:r>
              <a:rPr lang="en-US" altLang="zh-TW" sz="1050" dirty="0" smtClean="0"/>
              <a:t>(</a:t>
            </a:r>
            <a:r>
              <a:rPr lang="zh-TW" altLang="en-US" sz="1050" dirty="0" smtClean="0"/>
              <a:t>光線</a:t>
            </a:r>
            <a:r>
              <a:rPr lang="en-US" altLang="zh-TW" sz="1050" dirty="0" smtClean="0"/>
              <a:t>)</a:t>
            </a:r>
          </a:p>
          <a:p>
            <a:pPr lvl="4"/>
            <a:r>
              <a:rPr lang="zh-TW" altLang="en-US" sz="1050" dirty="0" smtClean="0"/>
              <a:t>克服藥物旋轉角度問題</a:t>
            </a:r>
            <a:r>
              <a:rPr lang="en-US" altLang="zh-TW" sz="1050" dirty="0" smtClean="0"/>
              <a:t>(</a:t>
            </a:r>
            <a:r>
              <a:rPr lang="zh-TW" altLang="en-US" sz="1050" dirty="0" smtClean="0"/>
              <a:t>文字 </a:t>
            </a:r>
            <a:r>
              <a:rPr lang="en-US" altLang="zh-TW" sz="1050" dirty="0" smtClean="0"/>
              <a:t>/ </a:t>
            </a:r>
            <a:r>
              <a:rPr lang="zh-TW" altLang="en-US" sz="1050" dirty="0" smtClean="0"/>
              <a:t>刻痕方向也會影響</a:t>
            </a:r>
            <a:r>
              <a:rPr lang="en-US" altLang="zh-TW" sz="1050" dirty="0" smtClean="0"/>
              <a:t>)</a:t>
            </a:r>
          </a:p>
          <a:p>
            <a:pPr lvl="3"/>
            <a:r>
              <a:rPr lang="zh-TW" altLang="en-US" sz="1100" dirty="0" smtClean="0"/>
              <a:t>資料庫建置的拍攝手法</a:t>
            </a:r>
            <a:endParaRPr lang="en-US" altLang="zh-TW" sz="1100" dirty="0" smtClean="0"/>
          </a:p>
          <a:p>
            <a:pPr lvl="4"/>
            <a:r>
              <a:rPr lang="zh-TW" altLang="en-US" sz="1000" dirty="0" smtClean="0"/>
              <a:t>需固定</a:t>
            </a:r>
            <a:endParaRPr lang="en-US" altLang="zh-TW" sz="1000" dirty="0"/>
          </a:p>
          <a:p>
            <a:pPr lvl="4"/>
            <a:r>
              <a:rPr lang="zh-TW" altLang="en-US" sz="1000" dirty="0" smtClean="0"/>
              <a:t>高影像品質</a:t>
            </a:r>
            <a:endParaRPr lang="en-US" altLang="zh-TW" sz="1000" dirty="0" smtClean="0"/>
          </a:p>
          <a:p>
            <a:pPr lvl="4"/>
            <a:r>
              <a:rPr lang="zh-TW" altLang="en-US" sz="1000" dirty="0" smtClean="0"/>
              <a:t>減少檢測與資料庫影像差異</a:t>
            </a:r>
            <a:endParaRPr lang="en-US" altLang="zh-TW" sz="1000" dirty="0" smtClean="0"/>
          </a:p>
          <a:p>
            <a:pPr lvl="2"/>
            <a:r>
              <a:rPr lang="zh-TW" altLang="en-US" sz="1200" b="1" dirty="0" smtClean="0"/>
              <a:t>基於目前架構需改進的地方</a:t>
            </a:r>
            <a:endParaRPr lang="en-US" altLang="zh-TW" sz="1200" b="1" dirty="0" smtClean="0"/>
          </a:p>
          <a:p>
            <a:pPr lvl="3"/>
            <a:r>
              <a:rPr lang="zh-TW" altLang="en-US" sz="1100" dirty="0" smtClean="0"/>
              <a:t>測試手法 </a:t>
            </a:r>
            <a:r>
              <a:rPr lang="en-US" altLang="zh-TW" sz="1100" dirty="0" smtClean="0"/>
              <a:t>: </a:t>
            </a:r>
            <a:r>
              <a:rPr lang="zh-TW" altLang="en-US" sz="1100" dirty="0" smtClean="0"/>
              <a:t>如何呈現清晰的待檢物</a:t>
            </a:r>
            <a:endParaRPr lang="en-US" altLang="zh-TW" sz="1100" dirty="0" smtClean="0"/>
          </a:p>
          <a:p>
            <a:pPr lvl="3"/>
            <a:r>
              <a:rPr lang="zh-TW" altLang="en-US" sz="1100" dirty="0" smtClean="0"/>
              <a:t>尺寸估計 </a:t>
            </a:r>
            <a:r>
              <a:rPr lang="en-US" altLang="zh-TW" sz="1100" dirty="0" smtClean="0"/>
              <a:t>:</a:t>
            </a:r>
            <a:r>
              <a:rPr lang="zh-TW" altLang="en-US" sz="1100" dirty="0" smtClean="0"/>
              <a:t> 提升穩定度及準確度</a:t>
            </a:r>
            <a:r>
              <a:rPr lang="en-US" altLang="zh-TW" sz="1100" dirty="0" smtClean="0"/>
              <a:t>(</a:t>
            </a:r>
            <a:r>
              <a:rPr lang="zh-TW" altLang="en-US" sz="1100" dirty="0" smtClean="0"/>
              <a:t>會受</a:t>
            </a:r>
            <a:r>
              <a:rPr lang="en-US" altLang="zh-TW" sz="1100" dirty="0" smtClean="0"/>
              <a:t>AE</a:t>
            </a:r>
            <a:r>
              <a:rPr lang="zh-TW" altLang="en-US" sz="1100" dirty="0" smtClean="0"/>
              <a:t>影響</a:t>
            </a:r>
            <a:r>
              <a:rPr lang="en-US" altLang="zh-TW" sz="1100" dirty="0" smtClean="0"/>
              <a:t>)</a:t>
            </a:r>
          </a:p>
          <a:p>
            <a:pPr lvl="3"/>
            <a:r>
              <a:rPr lang="zh-TW" altLang="en-US" sz="1100" dirty="0" smtClean="0"/>
              <a:t>偵測器 </a:t>
            </a:r>
            <a:r>
              <a:rPr lang="en-US" altLang="zh-TW" sz="1100" dirty="0" smtClean="0"/>
              <a:t>:</a:t>
            </a:r>
            <a:r>
              <a:rPr lang="zh-TW" altLang="en-US" sz="1100" dirty="0" smtClean="0"/>
              <a:t> </a:t>
            </a:r>
            <a:endParaRPr lang="en-US" altLang="zh-TW" sz="1100" dirty="0" smtClean="0"/>
          </a:p>
          <a:p>
            <a:pPr lvl="4"/>
            <a:r>
              <a:rPr lang="en-US" altLang="zh-TW" sz="1000" dirty="0" smtClean="0"/>
              <a:t>Segmentation</a:t>
            </a:r>
            <a:r>
              <a:rPr lang="zh-TW" altLang="en-US" sz="1000" dirty="0" smtClean="0"/>
              <a:t>會造成缺角</a:t>
            </a:r>
            <a:r>
              <a:rPr lang="en-US" altLang="zh-TW" sz="1000" dirty="0" smtClean="0"/>
              <a:t>(</a:t>
            </a:r>
            <a:r>
              <a:rPr lang="zh-TW" altLang="en-US" sz="1000" dirty="0" smtClean="0"/>
              <a:t>待檢物大小、解析度、背景</a:t>
            </a:r>
            <a:r>
              <a:rPr lang="en-US" altLang="zh-TW" sz="1000" dirty="0" smtClean="0"/>
              <a:t>)</a:t>
            </a:r>
            <a:r>
              <a:rPr lang="zh-TW" altLang="en-US" sz="1000" dirty="0" smtClean="0"/>
              <a:t> </a:t>
            </a:r>
            <a:r>
              <a:rPr lang="en-US" altLang="zh-TW" sz="1000" dirty="0" smtClean="0"/>
              <a:t>-&gt;</a:t>
            </a:r>
            <a:r>
              <a:rPr lang="zh-TW" altLang="en-US" sz="1000" dirty="0" smtClean="0"/>
              <a:t> 替換為</a:t>
            </a:r>
            <a:r>
              <a:rPr lang="en-US" altLang="zh-TW" sz="1000" dirty="0" smtClean="0"/>
              <a:t>Detection</a:t>
            </a:r>
          </a:p>
          <a:p>
            <a:pPr lvl="3"/>
            <a:r>
              <a:rPr lang="zh-TW" altLang="en-US" sz="1100" dirty="0" smtClean="0"/>
              <a:t>分類器 </a:t>
            </a:r>
            <a:r>
              <a:rPr lang="en-US" altLang="zh-TW" sz="1100" dirty="0" smtClean="0"/>
              <a:t>: </a:t>
            </a:r>
          </a:p>
          <a:p>
            <a:pPr lvl="4"/>
            <a:r>
              <a:rPr lang="zh-TW" altLang="en-US" sz="1000" dirty="0" smtClean="0"/>
              <a:t>目前是</a:t>
            </a:r>
            <a:r>
              <a:rPr lang="en-US" altLang="zh-TW" sz="1000" dirty="0" smtClean="0"/>
              <a:t>Easy Triplet Loss</a:t>
            </a:r>
          </a:p>
          <a:p>
            <a:pPr lvl="4"/>
            <a:r>
              <a:rPr lang="zh-TW" altLang="en-US" sz="1000" dirty="0" smtClean="0"/>
              <a:t>訓練含有背景紋理的藥物</a:t>
            </a:r>
            <a:endParaRPr lang="en-US" altLang="zh-TW" sz="1000" dirty="0" smtClean="0"/>
          </a:p>
          <a:p>
            <a:pPr lvl="4"/>
            <a:r>
              <a:rPr lang="zh-TW" altLang="en-US" sz="1000" dirty="0" smtClean="0"/>
              <a:t>改用分類器克服旋轉角度、光影變化</a:t>
            </a:r>
            <a:endParaRPr lang="en-US" altLang="zh-TW" sz="1100" dirty="0" smtClean="0"/>
          </a:p>
          <a:p>
            <a:pPr lvl="1"/>
            <a:endParaRPr lang="en-US" altLang="zh-TW" sz="1400" dirty="0" smtClean="0">
              <a:solidFill>
                <a:schemeClr val="tx1"/>
              </a:solidFill>
            </a:endParaRPr>
          </a:p>
          <a:p>
            <a:pPr marL="457200" lvl="1" indent="0">
              <a:buNone/>
            </a:pPr>
            <a:endParaRPr lang="en-US" altLang="zh-TW" sz="1400" dirty="0"/>
          </a:p>
        </p:txBody>
      </p:sp>
    </p:spTree>
    <p:extLst>
      <p:ext uri="{BB962C8B-B14F-4D97-AF65-F5344CB8AC3E}">
        <p14:creationId xmlns:p14="http://schemas.microsoft.com/office/powerpoint/2010/main" val="2592647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u="sng" dirty="0" smtClean="0"/>
              <a:t>TODO</a:t>
            </a:r>
            <a:endParaRPr lang="zh-TW" altLang="en-US" u="sng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4DFAC-2756-4D8D-93A5-F676EAB5CF18}" type="slidenum">
              <a:rPr lang="zh-TW" altLang="en-US" smtClean="0"/>
              <a:pPr/>
              <a:t>14</a:t>
            </a:fld>
            <a:endParaRPr lang="zh-TW" altLang="en-US" dirty="0"/>
          </a:p>
        </p:txBody>
      </p:sp>
      <p:sp>
        <p:nvSpPr>
          <p:cNvPr id="8" name="內容版面配置區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840956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zh-TW" altLang="en-US" sz="1600" dirty="0" smtClean="0">
                <a:solidFill>
                  <a:schemeClr val="tx1"/>
                </a:solidFill>
              </a:rPr>
              <a:t>藥物分配</a:t>
            </a:r>
            <a:endParaRPr lang="en-US" altLang="zh-TW" sz="1600" dirty="0" smtClean="0">
              <a:solidFill>
                <a:schemeClr val="tx1"/>
              </a:solidFill>
            </a:endParaRPr>
          </a:p>
          <a:p>
            <a:pPr lvl="1"/>
            <a:r>
              <a:rPr lang="zh-TW" altLang="en-US" sz="1400" dirty="0" smtClean="0">
                <a:solidFill>
                  <a:schemeClr val="bg1">
                    <a:lumMod val="50000"/>
                  </a:schemeClr>
                </a:solidFill>
              </a:rPr>
              <a:t>基於</a:t>
            </a:r>
            <a:r>
              <a:rPr lang="zh-TW" altLang="en-US" sz="1400" dirty="0">
                <a:solidFill>
                  <a:schemeClr val="bg1">
                    <a:lumMod val="50000"/>
                  </a:schemeClr>
                </a:solidFill>
              </a:rPr>
              <a:t>參照物的尺寸</a:t>
            </a:r>
            <a:r>
              <a:rPr lang="zh-TW" altLang="en-US" sz="1400" dirty="0" smtClean="0">
                <a:solidFill>
                  <a:schemeClr val="bg1">
                    <a:lumMod val="50000"/>
                  </a:schemeClr>
                </a:solidFill>
              </a:rPr>
              <a:t>估計</a:t>
            </a:r>
            <a:endParaRPr lang="en-US" altLang="zh-TW" sz="1400" dirty="0">
              <a:solidFill>
                <a:schemeClr val="bg1">
                  <a:lumMod val="50000"/>
                </a:schemeClr>
              </a:solidFill>
            </a:endParaRPr>
          </a:p>
          <a:p>
            <a:pPr lvl="2"/>
            <a:r>
              <a:rPr lang="zh-TW" altLang="en-US" sz="1200" dirty="0" smtClean="0">
                <a:solidFill>
                  <a:schemeClr val="bg1">
                    <a:lumMod val="50000"/>
                  </a:schemeClr>
                </a:solidFill>
              </a:rPr>
              <a:t>整合</a:t>
            </a:r>
            <a:r>
              <a:rPr lang="en-US" altLang="zh-TW" sz="1200" dirty="0" smtClean="0">
                <a:solidFill>
                  <a:schemeClr val="bg1">
                    <a:lumMod val="50000"/>
                  </a:schemeClr>
                </a:solidFill>
              </a:rPr>
              <a:t>&amp;</a:t>
            </a:r>
            <a:r>
              <a:rPr lang="zh-TW" altLang="en-US" sz="1200" dirty="0" smtClean="0">
                <a:solidFill>
                  <a:schemeClr val="bg1">
                    <a:lumMod val="50000"/>
                  </a:schemeClr>
                </a:solidFill>
              </a:rPr>
              <a:t>測試估計誤差值</a:t>
            </a:r>
            <a:endParaRPr lang="en-US" altLang="zh-TW" sz="1200" dirty="0" smtClean="0">
              <a:solidFill>
                <a:schemeClr val="bg1">
                  <a:lumMod val="50000"/>
                </a:schemeClr>
              </a:solidFill>
            </a:endParaRPr>
          </a:p>
          <a:p>
            <a:pPr lvl="1"/>
            <a:r>
              <a:rPr lang="zh-TW" altLang="en-US" sz="1400" dirty="0">
                <a:solidFill>
                  <a:schemeClr val="bg1">
                    <a:lumMod val="50000"/>
                  </a:schemeClr>
                </a:solidFill>
              </a:rPr>
              <a:t>擺正</a:t>
            </a:r>
            <a:r>
              <a:rPr lang="zh-TW" altLang="en-US" sz="1400" dirty="0" smtClean="0">
                <a:solidFill>
                  <a:schemeClr val="bg1">
                    <a:lumMod val="50000"/>
                  </a:schemeClr>
                </a:solidFill>
              </a:rPr>
              <a:t>演算法</a:t>
            </a:r>
            <a:endParaRPr lang="en-US" altLang="zh-TW" sz="1400" dirty="0" smtClean="0">
              <a:solidFill>
                <a:schemeClr val="bg1">
                  <a:lumMod val="50000"/>
                </a:schemeClr>
              </a:solidFill>
            </a:endParaRPr>
          </a:p>
          <a:p>
            <a:pPr lvl="1"/>
            <a:r>
              <a:rPr lang="zh-TW" altLang="en-US" sz="1400" dirty="0" smtClean="0">
                <a:solidFill>
                  <a:schemeClr val="bg1">
                    <a:lumMod val="50000"/>
                  </a:schemeClr>
                </a:solidFill>
              </a:rPr>
              <a:t>匹配</a:t>
            </a:r>
            <a:r>
              <a:rPr lang="zh-TW" altLang="en-US" sz="1400" dirty="0">
                <a:solidFill>
                  <a:schemeClr val="bg1">
                    <a:lumMod val="50000"/>
                  </a:schemeClr>
                </a:solidFill>
              </a:rPr>
              <a:t>資料庫</a:t>
            </a:r>
            <a:r>
              <a:rPr lang="en-US" altLang="zh-TW" sz="1400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zh-TW" altLang="en-US" sz="1400" dirty="0">
                <a:solidFill>
                  <a:schemeClr val="bg1">
                    <a:lumMod val="50000"/>
                  </a:schemeClr>
                </a:solidFill>
              </a:rPr>
              <a:t>藥物分類器</a:t>
            </a:r>
            <a:r>
              <a:rPr lang="en-US" altLang="zh-TW" sz="1400" dirty="0" smtClean="0">
                <a:solidFill>
                  <a:schemeClr val="bg1">
                    <a:lumMod val="50000"/>
                  </a:schemeClr>
                </a:solidFill>
              </a:rPr>
              <a:t>)</a:t>
            </a:r>
            <a:r>
              <a:rPr lang="zh-TW" altLang="en-US" sz="1400" dirty="0">
                <a:solidFill>
                  <a:schemeClr val="bg1">
                    <a:lumMod val="50000"/>
                  </a:schemeClr>
                </a:solidFill>
              </a:rPr>
              <a:t>建置</a:t>
            </a:r>
            <a:endParaRPr lang="en-US" altLang="zh-TW" sz="1400" dirty="0">
              <a:solidFill>
                <a:schemeClr val="bg1">
                  <a:lumMod val="50000"/>
                </a:schemeClr>
              </a:solidFill>
            </a:endParaRPr>
          </a:p>
          <a:p>
            <a:pPr lvl="2"/>
            <a:r>
              <a:rPr lang="zh-TW" altLang="en-US" sz="1200" dirty="0">
                <a:solidFill>
                  <a:schemeClr val="bg1">
                    <a:lumMod val="50000"/>
                  </a:schemeClr>
                </a:solidFill>
              </a:rPr>
              <a:t>基於尺寸</a:t>
            </a:r>
            <a:r>
              <a:rPr lang="zh-TW" altLang="en-US" sz="1200" dirty="0" smtClean="0">
                <a:solidFill>
                  <a:schemeClr val="bg1">
                    <a:lumMod val="50000"/>
                  </a:schemeClr>
                </a:solidFill>
              </a:rPr>
              <a:t>誤差，調整資料庫尺寸分類</a:t>
            </a:r>
            <a:endParaRPr lang="en-US" altLang="zh-TW" sz="1200" dirty="0" smtClean="0">
              <a:solidFill>
                <a:schemeClr val="bg1">
                  <a:lumMod val="50000"/>
                </a:schemeClr>
              </a:solidFill>
            </a:endParaRPr>
          </a:p>
          <a:p>
            <a:pPr lvl="2"/>
            <a:r>
              <a:rPr lang="zh-TW" altLang="en-US" sz="1200" dirty="0" smtClean="0">
                <a:solidFill>
                  <a:schemeClr val="bg1">
                    <a:lumMod val="50000"/>
                  </a:schemeClr>
                </a:solidFill>
              </a:rPr>
              <a:t>影像資料庫  </a:t>
            </a:r>
            <a:r>
              <a:rPr lang="en-US" altLang="zh-TW" sz="1200" dirty="0" smtClean="0">
                <a:solidFill>
                  <a:schemeClr val="bg1">
                    <a:lumMod val="50000"/>
                  </a:schemeClr>
                </a:solidFill>
              </a:rPr>
              <a:t>–</a:t>
            </a:r>
            <a:r>
              <a:rPr lang="zh-TW" altLang="en-US" sz="1200" dirty="0" smtClean="0">
                <a:solidFill>
                  <a:schemeClr val="bg1">
                    <a:lumMod val="50000"/>
                  </a:schemeClr>
                </a:solidFill>
              </a:rPr>
              <a:t>轉換</a:t>
            </a:r>
            <a:r>
              <a:rPr lang="en-US" altLang="zh-TW" sz="1200" dirty="0" smtClean="0">
                <a:solidFill>
                  <a:schemeClr val="bg1">
                    <a:lumMod val="50000"/>
                  </a:schemeClr>
                </a:solidFill>
              </a:rPr>
              <a:t>–&gt;</a:t>
            </a:r>
            <a:r>
              <a:rPr lang="zh-TW" altLang="en-US" sz="1200" dirty="0" smtClean="0">
                <a:solidFill>
                  <a:schemeClr val="bg1">
                    <a:lumMod val="50000"/>
                  </a:schemeClr>
                </a:solidFill>
              </a:rPr>
              <a:t>  </a:t>
            </a:r>
            <a:r>
              <a:rPr lang="zh-TW" altLang="en-US" sz="1200" dirty="0">
                <a:solidFill>
                  <a:schemeClr val="bg1">
                    <a:lumMod val="50000"/>
                  </a:schemeClr>
                </a:solidFill>
              </a:rPr>
              <a:t>向量</a:t>
            </a:r>
            <a:r>
              <a:rPr lang="zh-TW" altLang="en-US" sz="1200" dirty="0" smtClean="0">
                <a:solidFill>
                  <a:schemeClr val="bg1">
                    <a:lumMod val="50000"/>
                  </a:schemeClr>
                </a:solidFill>
              </a:rPr>
              <a:t>資料庫</a:t>
            </a:r>
            <a:endParaRPr lang="en-US" altLang="zh-TW" sz="1200" dirty="0" smtClean="0">
              <a:solidFill>
                <a:schemeClr val="bg1">
                  <a:lumMod val="50000"/>
                </a:schemeClr>
              </a:solidFill>
            </a:endParaRPr>
          </a:p>
          <a:p>
            <a:pPr lvl="2"/>
            <a:r>
              <a:rPr lang="zh-TW" altLang="en-US" sz="1200" dirty="0" smtClean="0">
                <a:solidFill>
                  <a:schemeClr val="bg1">
                    <a:lumMod val="50000"/>
                  </a:schemeClr>
                </a:solidFill>
              </a:rPr>
              <a:t>膠囊</a:t>
            </a:r>
            <a:r>
              <a:rPr lang="zh-TW" altLang="en-US" sz="1200" dirty="0">
                <a:solidFill>
                  <a:schemeClr val="bg1">
                    <a:lumMod val="50000"/>
                  </a:schemeClr>
                </a:solidFill>
              </a:rPr>
              <a:t>增加</a:t>
            </a:r>
            <a:r>
              <a:rPr lang="en-US" altLang="zh-TW" sz="1200" dirty="0">
                <a:solidFill>
                  <a:schemeClr val="bg1">
                    <a:lumMod val="50000"/>
                  </a:schemeClr>
                </a:solidFill>
              </a:rPr>
              <a:t>X</a:t>
            </a:r>
            <a:r>
              <a:rPr lang="zh-TW" altLang="en-US" sz="1200" dirty="0">
                <a:solidFill>
                  <a:schemeClr val="bg1">
                    <a:lumMod val="50000"/>
                  </a:schemeClr>
                </a:solidFill>
              </a:rPr>
              <a:t>軸</a:t>
            </a:r>
            <a:r>
              <a:rPr lang="zh-TW" altLang="en-US" sz="1200" dirty="0" smtClean="0">
                <a:solidFill>
                  <a:schemeClr val="bg1">
                    <a:lumMod val="50000"/>
                  </a:schemeClr>
                </a:solidFill>
              </a:rPr>
              <a:t>翻轉</a:t>
            </a:r>
            <a:r>
              <a:rPr lang="en-US" altLang="zh-TW" sz="1200" dirty="0" smtClean="0">
                <a:solidFill>
                  <a:schemeClr val="bg1">
                    <a:lumMod val="50000"/>
                  </a:schemeClr>
                </a:solidFill>
              </a:rPr>
              <a:t>(?)</a:t>
            </a:r>
          </a:p>
          <a:p>
            <a:pPr lvl="2"/>
            <a:r>
              <a:rPr lang="zh-TW" altLang="en-US" sz="1200" dirty="0" smtClean="0">
                <a:solidFill>
                  <a:schemeClr val="bg1">
                    <a:lumMod val="50000"/>
                  </a:schemeClr>
                </a:solidFill>
              </a:rPr>
              <a:t>每</a:t>
            </a:r>
            <a:r>
              <a:rPr lang="zh-TW" altLang="en-US" sz="1200" dirty="0">
                <a:solidFill>
                  <a:schemeClr val="bg1">
                    <a:lumMod val="50000"/>
                  </a:schemeClr>
                </a:solidFill>
              </a:rPr>
              <a:t>種藥只取特定</a:t>
            </a:r>
            <a:r>
              <a:rPr lang="zh-TW" altLang="en-US" sz="1200" dirty="0" smtClean="0">
                <a:solidFill>
                  <a:schemeClr val="bg1">
                    <a:lumMod val="50000"/>
                  </a:schemeClr>
                </a:solidFill>
              </a:rPr>
              <a:t>數量</a:t>
            </a:r>
            <a:r>
              <a:rPr lang="en-US" altLang="zh-TW" sz="1200" dirty="0" smtClean="0">
                <a:solidFill>
                  <a:schemeClr val="bg1">
                    <a:lumMod val="50000"/>
                  </a:schemeClr>
                </a:solidFill>
              </a:rPr>
              <a:t>(?)</a:t>
            </a:r>
            <a:endParaRPr lang="en-US" altLang="zh-TW" sz="1200" dirty="0">
              <a:solidFill>
                <a:schemeClr val="bg1">
                  <a:lumMod val="50000"/>
                </a:schemeClr>
              </a:solidFill>
            </a:endParaRPr>
          </a:p>
          <a:p>
            <a:pPr lvl="3"/>
            <a:r>
              <a:rPr lang="zh-TW" altLang="en-US" sz="1100" dirty="0">
                <a:solidFill>
                  <a:schemeClr val="bg1">
                    <a:lumMod val="50000"/>
                  </a:schemeClr>
                </a:solidFill>
              </a:rPr>
              <a:t>雙面相同 </a:t>
            </a:r>
            <a:r>
              <a:rPr lang="en-US" altLang="zh-TW" sz="1100" dirty="0">
                <a:solidFill>
                  <a:schemeClr val="bg1">
                    <a:lumMod val="50000"/>
                  </a:schemeClr>
                </a:solidFill>
              </a:rPr>
              <a:t>:</a:t>
            </a:r>
            <a:r>
              <a:rPr lang="zh-TW" altLang="en-US" sz="1100" dirty="0">
                <a:solidFill>
                  <a:schemeClr val="bg1">
                    <a:lumMod val="50000"/>
                  </a:schemeClr>
                </a:solidFill>
              </a:rPr>
              <a:t> 取一面</a:t>
            </a:r>
            <a:endParaRPr lang="en-US" altLang="zh-TW" sz="1100" dirty="0">
              <a:solidFill>
                <a:schemeClr val="bg1">
                  <a:lumMod val="50000"/>
                </a:schemeClr>
              </a:solidFill>
            </a:endParaRPr>
          </a:p>
          <a:p>
            <a:pPr lvl="3"/>
            <a:r>
              <a:rPr lang="zh-TW" altLang="en-US" sz="1100" dirty="0">
                <a:solidFill>
                  <a:schemeClr val="bg1">
                    <a:lumMod val="50000"/>
                  </a:schemeClr>
                </a:solidFill>
              </a:rPr>
              <a:t>雙面不同 </a:t>
            </a:r>
            <a:r>
              <a:rPr lang="en-US" altLang="zh-TW" sz="1100" dirty="0">
                <a:solidFill>
                  <a:schemeClr val="bg1">
                    <a:lumMod val="50000"/>
                  </a:schemeClr>
                </a:solidFill>
              </a:rPr>
              <a:t>: </a:t>
            </a:r>
            <a:r>
              <a:rPr lang="zh-TW" altLang="en-US" sz="1100" dirty="0">
                <a:solidFill>
                  <a:schemeClr val="bg1">
                    <a:lumMod val="50000"/>
                  </a:schemeClr>
                </a:solidFill>
              </a:rPr>
              <a:t>取兩面</a:t>
            </a:r>
            <a:endParaRPr lang="en-US" altLang="zh-TW" sz="1100" dirty="0">
              <a:solidFill>
                <a:schemeClr val="bg1">
                  <a:lumMod val="50000"/>
                </a:schemeClr>
              </a:solidFill>
            </a:endParaRPr>
          </a:p>
          <a:p>
            <a:pPr lvl="3"/>
            <a:r>
              <a:rPr lang="zh-TW" altLang="en-US" sz="1100" strike="sngStrike" dirty="0">
                <a:solidFill>
                  <a:schemeClr val="bg1">
                    <a:lumMod val="50000"/>
                  </a:schemeClr>
                </a:solidFill>
              </a:rPr>
              <a:t>刪除重複種類的影像</a:t>
            </a:r>
            <a:endParaRPr lang="en-US" altLang="zh-TW" sz="1100" strike="sngStrike" dirty="0">
              <a:solidFill>
                <a:schemeClr val="bg1">
                  <a:lumMod val="50000"/>
                </a:schemeClr>
              </a:solidFill>
            </a:endParaRPr>
          </a:p>
          <a:p>
            <a:pPr lvl="1"/>
            <a:r>
              <a:rPr lang="zh-TW" altLang="en-US" sz="1400" strike="sngStrike" dirty="0" smtClean="0">
                <a:solidFill>
                  <a:schemeClr val="bg1">
                    <a:lumMod val="50000"/>
                  </a:schemeClr>
                </a:solidFill>
              </a:rPr>
              <a:t>串接</a:t>
            </a:r>
            <a:r>
              <a:rPr lang="en-US" altLang="zh-TW" sz="1400" strike="sngStrike" dirty="0" smtClean="0">
                <a:solidFill>
                  <a:schemeClr val="bg1">
                    <a:lumMod val="50000"/>
                  </a:schemeClr>
                </a:solidFill>
              </a:rPr>
              <a:t>UI</a:t>
            </a:r>
            <a:r>
              <a:rPr lang="zh-TW" altLang="en-US" sz="1400" strike="sngStrike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TW" sz="1400" strike="sngStrike" dirty="0" smtClean="0">
                <a:solidFill>
                  <a:schemeClr val="bg1">
                    <a:lumMod val="50000"/>
                  </a:schemeClr>
                </a:solidFill>
              </a:rPr>
              <a:t>-</a:t>
            </a:r>
            <a:r>
              <a:rPr lang="zh-TW" altLang="en-US" sz="1400" strike="sngStrike" dirty="0" smtClean="0">
                <a:solidFill>
                  <a:schemeClr val="bg1">
                    <a:lumMod val="50000"/>
                  </a:schemeClr>
                </a:solidFill>
              </a:rPr>
              <a:t> 偵測器 </a:t>
            </a:r>
            <a:r>
              <a:rPr lang="en-US" altLang="zh-TW" sz="1400" strike="sngStrike" dirty="0">
                <a:solidFill>
                  <a:schemeClr val="bg1">
                    <a:lumMod val="50000"/>
                  </a:schemeClr>
                </a:solidFill>
              </a:rPr>
              <a:t>-</a:t>
            </a:r>
            <a:r>
              <a:rPr lang="en-US" altLang="zh-TW" sz="1400" strike="sngStrike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zh-TW" altLang="en-US" sz="1400" strike="sngStrike" dirty="0" smtClean="0">
                <a:solidFill>
                  <a:schemeClr val="bg1">
                    <a:lumMod val="50000"/>
                  </a:schemeClr>
                </a:solidFill>
              </a:rPr>
              <a:t>分類器</a:t>
            </a:r>
            <a:r>
              <a:rPr lang="zh-TW" altLang="en-US" sz="1400" strike="sngStrike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TW" sz="1400" strike="sngStrike" dirty="0" smtClean="0">
                <a:solidFill>
                  <a:schemeClr val="bg1">
                    <a:lumMod val="50000"/>
                  </a:schemeClr>
                </a:solidFill>
              </a:rPr>
              <a:t>-</a:t>
            </a:r>
            <a:r>
              <a:rPr lang="zh-TW" altLang="en-US" sz="1400" strike="sngStrike" dirty="0" smtClean="0">
                <a:solidFill>
                  <a:schemeClr val="bg1">
                    <a:lumMod val="50000"/>
                  </a:schemeClr>
                </a:solidFill>
              </a:rPr>
              <a:t> 向量資料庫</a:t>
            </a:r>
            <a:endParaRPr lang="en-US" altLang="zh-TW" sz="1400" strike="sngStrike" dirty="0" smtClean="0">
              <a:solidFill>
                <a:schemeClr val="bg1">
                  <a:lumMod val="50000"/>
                </a:schemeClr>
              </a:solidFill>
            </a:endParaRPr>
          </a:p>
          <a:p>
            <a:pPr lvl="1"/>
            <a:r>
              <a:rPr lang="zh-TW" altLang="en-US" sz="1400" strike="sngStrike" dirty="0">
                <a:solidFill>
                  <a:schemeClr val="bg1">
                    <a:lumMod val="50000"/>
                  </a:schemeClr>
                </a:solidFill>
              </a:rPr>
              <a:t>分類</a:t>
            </a:r>
            <a:r>
              <a:rPr lang="zh-TW" altLang="en-US" sz="1400" strike="sngStrike" dirty="0" smtClean="0">
                <a:solidFill>
                  <a:schemeClr val="bg1">
                    <a:lumMod val="50000"/>
                  </a:schemeClr>
                </a:solidFill>
              </a:rPr>
              <a:t>投票機制</a:t>
            </a:r>
            <a:endParaRPr lang="en-US" altLang="zh-TW" sz="1400" strike="sngStrike" dirty="0" smtClean="0">
              <a:solidFill>
                <a:schemeClr val="bg1">
                  <a:lumMod val="50000"/>
                </a:schemeClr>
              </a:solidFill>
            </a:endParaRPr>
          </a:p>
          <a:p>
            <a:pPr lvl="1"/>
            <a:r>
              <a:rPr lang="zh-TW" altLang="en-US" sz="1400" strike="sngStrike" dirty="0">
                <a:solidFill>
                  <a:schemeClr val="bg1">
                    <a:lumMod val="50000"/>
                  </a:schemeClr>
                </a:solidFill>
              </a:rPr>
              <a:t>優</a:t>
            </a:r>
            <a:r>
              <a:rPr lang="zh-TW" altLang="en-US" sz="1400" strike="sngStrike" dirty="0" smtClean="0">
                <a:solidFill>
                  <a:schemeClr val="bg1">
                    <a:lumMod val="50000"/>
                  </a:schemeClr>
                </a:solidFill>
              </a:rPr>
              <a:t>化偵測器</a:t>
            </a:r>
            <a:endParaRPr lang="en-US" altLang="zh-TW" sz="1400" strike="sngStrike" dirty="0" smtClean="0">
              <a:solidFill>
                <a:schemeClr val="bg1">
                  <a:lumMod val="50000"/>
                </a:schemeClr>
              </a:solidFill>
            </a:endParaRPr>
          </a:p>
          <a:p>
            <a:pPr lvl="1"/>
            <a:r>
              <a:rPr lang="zh-TW" altLang="en-US" sz="1400" dirty="0" smtClean="0">
                <a:solidFill>
                  <a:schemeClr val="bg1">
                    <a:lumMod val="50000"/>
                  </a:schemeClr>
                </a:solidFill>
              </a:rPr>
              <a:t>系統完善</a:t>
            </a:r>
            <a:endParaRPr lang="en-US" altLang="zh-TW" sz="1400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內容版面配置區 2"/>
          <p:cNvSpPr txBox="1">
            <a:spLocks/>
          </p:cNvSpPr>
          <p:nvPr/>
        </p:nvSpPr>
        <p:spPr>
          <a:xfrm>
            <a:off x="4035107" y="2787774"/>
            <a:ext cx="4495500" cy="15841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b="1" i="0" kern="1200" baseline="0">
                <a:solidFill>
                  <a:srgbClr val="003399"/>
                </a:solidFill>
                <a:latin typeface="Arial" pitchFamily="34" charset="0"/>
                <a:ea typeface="微軟正黑體" pitchFamily="34" charset="-120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200" kern="1200" baseline="0">
                <a:solidFill>
                  <a:schemeClr val="tx1"/>
                </a:solidFill>
                <a:latin typeface="Arial" pitchFamily="34" charset="0"/>
                <a:ea typeface="微軟正黑體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Arial" pitchFamily="34" charset="0"/>
                <a:ea typeface="微軟正黑體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900" kern="1200" baseline="0">
                <a:solidFill>
                  <a:schemeClr val="tx1"/>
                </a:solidFill>
                <a:latin typeface="Arial" pitchFamily="34" charset="0"/>
                <a:ea typeface="微軟正黑體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 baseline="0">
                <a:solidFill>
                  <a:schemeClr val="tx1"/>
                </a:solidFill>
                <a:latin typeface="Arial" pitchFamily="34" charset="0"/>
                <a:ea typeface="微軟正黑體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sz="1400" dirty="0" smtClean="0"/>
              <a:t>訓練分類器</a:t>
            </a:r>
            <a:endParaRPr lang="en-US" altLang="zh-TW" sz="1400" dirty="0" smtClean="0"/>
          </a:p>
          <a:p>
            <a:r>
              <a:rPr lang="zh-TW" altLang="en-US" sz="1250" b="1" dirty="0" smtClean="0">
                <a:solidFill>
                  <a:schemeClr val="tx1"/>
                </a:solidFill>
              </a:rPr>
              <a:t>評估、驗證分類器結果</a:t>
            </a:r>
            <a:endParaRPr lang="en-US" altLang="zh-TW" sz="1250" b="1" dirty="0" smtClean="0">
              <a:solidFill>
                <a:schemeClr val="tx1"/>
              </a:solidFill>
            </a:endParaRPr>
          </a:p>
          <a:p>
            <a:pPr lvl="1"/>
            <a:r>
              <a:rPr lang="zh-TW" altLang="en-US" sz="1050" b="1" dirty="0" smtClean="0"/>
              <a:t>優</a:t>
            </a:r>
            <a:r>
              <a:rPr lang="zh-TW" altLang="en-US" sz="1050" b="1" dirty="0"/>
              <a:t>化</a:t>
            </a:r>
            <a:r>
              <a:rPr lang="en-US" altLang="zh-TW" sz="1050" b="1" dirty="0" smtClean="0"/>
              <a:t>Triplet Loss</a:t>
            </a:r>
            <a:r>
              <a:rPr lang="zh-TW" altLang="en-US" sz="1050" b="1" dirty="0" smtClean="0"/>
              <a:t>強化鑑別度</a:t>
            </a:r>
            <a:r>
              <a:rPr lang="en-US" altLang="zh-TW" sz="1050" b="1" dirty="0"/>
              <a:t>-</a:t>
            </a:r>
            <a:r>
              <a:rPr lang="en-US" altLang="zh-TW" sz="1050" b="1" dirty="0" smtClean="0"/>
              <a:t>Hard Sample Mining(</a:t>
            </a:r>
            <a:r>
              <a:rPr lang="zh-TW" altLang="en-US" sz="1050" b="1" dirty="0" smtClean="0"/>
              <a:t>更耗時</a:t>
            </a:r>
            <a:r>
              <a:rPr lang="en-US" altLang="zh-TW" sz="1050" b="1" dirty="0" smtClean="0"/>
              <a:t>)</a:t>
            </a:r>
          </a:p>
          <a:p>
            <a:pPr lvl="1"/>
            <a:r>
              <a:rPr lang="zh-TW" altLang="en-US" sz="1050" b="1" dirty="0"/>
              <a:t>驗證</a:t>
            </a:r>
            <a:r>
              <a:rPr lang="en-US" altLang="zh-TW" sz="1050" b="1" dirty="0" err="1" smtClean="0"/>
              <a:t>ArcFace</a:t>
            </a:r>
            <a:r>
              <a:rPr lang="en-US" altLang="zh-TW" sz="1050" b="1" dirty="0" smtClean="0"/>
              <a:t> Loss</a:t>
            </a:r>
            <a:r>
              <a:rPr lang="zh-TW" altLang="en-US" sz="1050" b="1" dirty="0"/>
              <a:t>是否</a:t>
            </a:r>
            <a:r>
              <a:rPr lang="zh-TW" altLang="en-US" sz="1050" b="1" dirty="0" smtClean="0"/>
              <a:t>收斂</a:t>
            </a:r>
            <a:endParaRPr lang="en-US" altLang="zh-TW" sz="1050" b="1" dirty="0" smtClean="0"/>
          </a:p>
        </p:txBody>
      </p:sp>
      <p:sp>
        <p:nvSpPr>
          <p:cNvPr id="3" name="向右箭號 2"/>
          <p:cNvSpPr/>
          <p:nvPr/>
        </p:nvSpPr>
        <p:spPr>
          <a:xfrm flipH="1">
            <a:off x="3131840" y="2891780"/>
            <a:ext cx="864096" cy="785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" name="直線接點 6"/>
          <p:cNvCxnSpPr/>
          <p:nvPr/>
        </p:nvCxnSpPr>
        <p:spPr>
          <a:xfrm>
            <a:off x="1475656" y="2970334"/>
            <a:ext cx="158417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單箭頭接點 10"/>
          <p:cNvCxnSpPr/>
          <p:nvPr/>
        </p:nvCxnSpPr>
        <p:spPr>
          <a:xfrm flipV="1">
            <a:off x="1547664" y="2715766"/>
            <a:ext cx="0" cy="25456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557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795536" y="1923678"/>
            <a:ext cx="7772400" cy="1102519"/>
          </a:xfrm>
        </p:spPr>
        <p:txBody>
          <a:bodyPr>
            <a:normAutofit/>
          </a:bodyPr>
          <a:lstStyle/>
          <a:p>
            <a:pPr algn="r"/>
            <a:r>
              <a:rPr lang="en-US" altLang="zh-TW" sz="36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THANK YOU</a:t>
            </a:r>
            <a:endParaRPr lang="zh-TW" altLang="en-US" sz="3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018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u="sng" dirty="0"/>
              <a:t>藥物分配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4DFAC-2756-4D8D-93A5-F676EAB5CF18}" type="slidenum">
              <a:rPr lang="zh-TW" altLang="en-US" smtClean="0"/>
              <a:pPr/>
              <a:t>2</a:t>
            </a:fld>
            <a:endParaRPr lang="zh-TW" altLang="en-US" dirty="0"/>
          </a:p>
        </p:txBody>
      </p:sp>
      <p:sp>
        <p:nvSpPr>
          <p:cNvPr id="8" name="內容版面配置區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840956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zh-TW" altLang="en-US" sz="1600" dirty="0">
                <a:solidFill>
                  <a:schemeClr val="tx1"/>
                </a:solidFill>
              </a:rPr>
              <a:t>分類</a:t>
            </a:r>
            <a:r>
              <a:rPr lang="zh-TW" altLang="en-US" sz="1600" dirty="0" smtClean="0">
                <a:solidFill>
                  <a:schemeClr val="tx1"/>
                </a:solidFill>
              </a:rPr>
              <a:t>器訓練</a:t>
            </a:r>
            <a:r>
              <a:rPr lang="zh-TW" altLang="en-US" sz="1600" dirty="0">
                <a:solidFill>
                  <a:schemeClr val="tx1"/>
                </a:solidFill>
              </a:rPr>
              <a:t>測試</a:t>
            </a:r>
            <a:endParaRPr lang="en-US" altLang="zh-TW" sz="1600" dirty="0">
              <a:solidFill>
                <a:schemeClr val="tx1"/>
              </a:solidFill>
            </a:endParaRPr>
          </a:p>
          <a:p>
            <a:pPr lvl="1"/>
            <a:r>
              <a:rPr lang="zh-TW" altLang="en-US" sz="1400" dirty="0"/>
              <a:t>測試</a:t>
            </a:r>
            <a:r>
              <a:rPr lang="zh-TW" altLang="en-US" sz="1400" dirty="0" smtClean="0"/>
              <a:t>模型 </a:t>
            </a:r>
            <a:r>
              <a:rPr lang="en-US" altLang="zh-TW" sz="1400" dirty="0" smtClean="0"/>
              <a:t>:</a:t>
            </a:r>
            <a:r>
              <a:rPr lang="zh-TW" altLang="en-US" sz="1400" dirty="0" smtClean="0"/>
              <a:t> </a:t>
            </a:r>
            <a:r>
              <a:rPr lang="en-US" altLang="zh-TW" sz="1400" dirty="0" smtClean="0"/>
              <a:t>ResNet50</a:t>
            </a:r>
          </a:p>
          <a:p>
            <a:pPr lvl="1"/>
            <a:r>
              <a:rPr lang="en-US" altLang="zh-TW" sz="1400" dirty="0" smtClean="0"/>
              <a:t>Loss </a:t>
            </a:r>
            <a:r>
              <a:rPr lang="en-US" altLang="zh-TW" sz="1400" dirty="0" err="1" smtClean="0"/>
              <a:t>Func</a:t>
            </a:r>
            <a:r>
              <a:rPr lang="en-US" altLang="zh-TW" sz="1400" dirty="0" smtClean="0"/>
              <a:t> : </a:t>
            </a:r>
            <a:r>
              <a:rPr lang="en-US" altLang="zh-TW" sz="1400" dirty="0"/>
              <a:t>C</a:t>
            </a:r>
            <a:r>
              <a:rPr lang="en-US" altLang="zh-TW" sz="1400" dirty="0" smtClean="0"/>
              <a:t>ategorical</a:t>
            </a:r>
            <a:r>
              <a:rPr lang="zh-TW" altLang="en-US" sz="1400" dirty="0" smtClean="0"/>
              <a:t> </a:t>
            </a:r>
            <a:r>
              <a:rPr lang="en-US" altLang="zh-TW" sz="1400" dirty="0" err="1" smtClean="0"/>
              <a:t>Crossentropy</a:t>
            </a:r>
            <a:r>
              <a:rPr lang="zh-TW" altLang="en-US" sz="1400" dirty="0" smtClean="0"/>
              <a:t> </a:t>
            </a:r>
            <a:r>
              <a:rPr lang="en-US" altLang="zh-TW" sz="1400" dirty="0" smtClean="0"/>
              <a:t>/</a:t>
            </a:r>
            <a:r>
              <a:rPr lang="zh-TW" altLang="en-US" sz="1400" dirty="0" smtClean="0"/>
              <a:t> </a:t>
            </a:r>
            <a:r>
              <a:rPr lang="en-US" altLang="zh-TW" sz="1400" dirty="0" smtClean="0"/>
              <a:t>Triplet Loss / </a:t>
            </a:r>
            <a:r>
              <a:rPr lang="en-US" altLang="zh-TW" sz="1400" strike="sngStrike" dirty="0" err="1" smtClean="0"/>
              <a:t>ArcFace</a:t>
            </a:r>
            <a:r>
              <a:rPr lang="en-US" altLang="zh-TW" sz="1400" strike="sngStrike" dirty="0" smtClean="0"/>
              <a:t> Loss</a:t>
            </a:r>
          </a:p>
          <a:p>
            <a:pPr lvl="1"/>
            <a:endParaRPr lang="en-US" altLang="zh-TW" sz="1200" dirty="0"/>
          </a:p>
          <a:p>
            <a:pPr lvl="1"/>
            <a:endParaRPr lang="en-US" altLang="zh-TW" sz="1400" dirty="0" smtClean="0">
              <a:solidFill>
                <a:schemeClr val="tx1"/>
              </a:solidFill>
            </a:endParaRPr>
          </a:p>
          <a:p>
            <a:pPr marL="457200" lvl="1" indent="0">
              <a:buNone/>
            </a:pPr>
            <a:endParaRPr lang="en-US" altLang="zh-TW" sz="1400" dirty="0"/>
          </a:p>
        </p:txBody>
      </p:sp>
      <p:grpSp>
        <p:nvGrpSpPr>
          <p:cNvPr id="47" name="群組 46"/>
          <p:cNvGrpSpPr/>
          <p:nvPr/>
        </p:nvGrpSpPr>
        <p:grpSpPr>
          <a:xfrm>
            <a:off x="5626913" y="2189930"/>
            <a:ext cx="2789363" cy="2851177"/>
            <a:chOff x="4987769" y="2146845"/>
            <a:chExt cx="2789363" cy="2851177"/>
          </a:xfrm>
        </p:grpSpPr>
        <p:pic>
          <p:nvPicPr>
            <p:cNvPr id="3" name="圖片 2"/>
            <p:cNvPicPr>
              <a:picLocks noChangeAspect="1"/>
            </p:cNvPicPr>
            <p:nvPr/>
          </p:nvPicPr>
          <p:blipFill rotWithShape="1">
            <a:blip r:embed="rId3"/>
            <a:srcRect l="51399" t="9142" r="25606" b="61403"/>
            <a:stretch/>
          </p:blipFill>
          <p:spPr>
            <a:xfrm>
              <a:off x="6913132" y="2146845"/>
              <a:ext cx="864000" cy="864000"/>
            </a:xfrm>
            <a:prstGeom prst="rect">
              <a:avLst/>
            </a:prstGeom>
          </p:spPr>
        </p:pic>
        <p:pic>
          <p:nvPicPr>
            <p:cNvPr id="32" name="圖片 31"/>
            <p:cNvPicPr>
              <a:picLocks noChangeAspect="1"/>
            </p:cNvPicPr>
            <p:nvPr/>
          </p:nvPicPr>
          <p:blipFill rotWithShape="1">
            <a:blip r:embed="rId3"/>
            <a:srcRect t="7324" r="78427" b="60964"/>
            <a:stretch/>
          </p:blipFill>
          <p:spPr>
            <a:xfrm>
              <a:off x="5043313" y="2146845"/>
              <a:ext cx="752912" cy="864000"/>
            </a:xfrm>
            <a:prstGeom prst="rect">
              <a:avLst/>
            </a:prstGeom>
          </p:spPr>
        </p:pic>
        <p:pic>
          <p:nvPicPr>
            <p:cNvPr id="33" name="圖片 32"/>
            <p:cNvPicPr>
              <a:picLocks noChangeAspect="1"/>
            </p:cNvPicPr>
            <p:nvPr/>
          </p:nvPicPr>
          <p:blipFill rotWithShape="1">
            <a:blip r:embed="rId3"/>
            <a:srcRect l="26127" t="8715" r="52011" b="61681"/>
            <a:stretch/>
          </p:blipFill>
          <p:spPr>
            <a:xfrm>
              <a:off x="5959956" y="2146845"/>
              <a:ext cx="817321" cy="864000"/>
            </a:xfrm>
            <a:prstGeom prst="rect">
              <a:avLst/>
            </a:prstGeom>
          </p:spPr>
        </p:pic>
        <p:pic>
          <p:nvPicPr>
            <p:cNvPr id="34" name="圖片 33"/>
            <p:cNvPicPr>
              <a:picLocks noChangeAspect="1"/>
            </p:cNvPicPr>
            <p:nvPr/>
          </p:nvPicPr>
          <p:blipFill rotWithShape="1">
            <a:blip r:embed="rId3"/>
            <a:srcRect l="77101" t="8616" r="-96" b="61929"/>
            <a:stretch/>
          </p:blipFill>
          <p:spPr>
            <a:xfrm>
              <a:off x="4987769" y="3093539"/>
              <a:ext cx="864000" cy="864000"/>
            </a:xfrm>
            <a:prstGeom prst="rect">
              <a:avLst/>
            </a:prstGeom>
          </p:spPr>
        </p:pic>
        <p:pic>
          <p:nvPicPr>
            <p:cNvPr id="35" name="圖片 34"/>
            <p:cNvPicPr>
              <a:picLocks noChangeAspect="1"/>
            </p:cNvPicPr>
            <p:nvPr/>
          </p:nvPicPr>
          <p:blipFill rotWithShape="1">
            <a:blip r:embed="rId3"/>
            <a:srcRect l="156" t="38320" r="78359" b="30694"/>
            <a:stretch/>
          </p:blipFill>
          <p:spPr>
            <a:xfrm>
              <a:off x="5987624" y="3093539"/>
              <a:ext cx="767375" cy="864000"/>
            </a:xfrm>
            <a:prstGeom prst="rect">
              <a:avLst/>
            </a:prstGeom>
          </p:spPr>
        </p:pic>
        <p:pic>
          <p:nvPicPr>
            <p:cNvPr id="36" name="圖片 35"/>
            <p:cNvPicPr>
              <a:picLocks noChangeAspect="1"/>
            </p:cNvPicPr>
            <p:nvPr/>
          </p:nvPicPr>
          <p:blipFill rotWithShape="1">
            <a:blip r:embed="rId3"/>
            <a:srcRect l="25452" t="39145" r="52031" b="31028"/>
            <a:stretch/>
          </p:blipFill>
          <p:spPr>
            <a:xfrm>
              <a:off x="6927382" y="3093539"/>
              <a:ext cx="835499" cy="864000"/>
            </a:xfrm>
            <a:prstGeom prst="rect">
              <a:avLst/>
            </a:prstGeom>
          </p:spPr>
        </p:pic>
        <p:pic>
          <p:nvPicPr>
            <p:cNvPr id="37" name="圖片 36"/>
            <p:cNvPicPr>
              <a:picLocks noChangeAspect="1"/>
            </p:cNvPicPr>
            <p:nvPr/>
          </p:nvPicPr>
          <p:blipFill rotWithShape="1">
            <a:blip r:embed="rId3"/>
            <a:srcRect l="51401" t="38321" r="26228" b="30694"/>
            <a:stretch/>
          </p:blipFill>
          <p:spPr>
            <a:xfrm>
              <a:off x="5020237" y="4123577"/>
              <a:ext cx="799063" cy="864000"/>
            </a:xfrm>
            <a:prstGeom prst="rect">
              <a:avLst/>
            </a:prstGeom>
          </p:spPr>
        </p:pic>
        <p:pic>
          <p:nvPicPr>
            <p:cNvPr id="38" name="圖片 37"/>
            <p:cNvPicPr>
              <a:picLocks noChangeAspect="1"/>
            </p:cNvPicPr>
            <p:nvPr/>
          </p:nvPicPr>
          <p:blipFill rotWithShape="1">
            <a:blip r:embed="rId3"/>
            <a:srcRect l="77091" t="39579" r="-86" b="30966"/>
            <a:stretch/>
          </p:blipFill>
          <p:spPr>
            <a:xfrm>
              <a:off x="5940152" y="4134022"/>
              <a:ext cx="864000" cy="864000"/>
            </a:xfrm>
            <a:prstGeom prst="rect">
              <a:avLst/>
            </a:prstGeom>
          </p:spPr>
        </p:pic>
        <p:pic>
          <p:nvPicPr>
            <p:cNvPr id="39" name="圖片 38"/>
            <p:cNvPicPr>
              <a:picLocks noChangeAspect="1"/>
            </p:cNvPicPr>
            <p:nvPr/>
          </p:nvPicPr>
          <p:blipFill rotWithShape="1">
            <a:blip r:embed="rId3"/>
            <a:srcRect l="-440" t="70087" r="77445" b="458"/>
            <a:stretch/>
          </p:blipFill>
          <p:spPr>
            <a:xfrm>
              <a:off x="6897128" y="4123577"/>
              <a:ext cx="864000" cy="864000"/>
            </a:xfrm>
            <a:prstGeom prst="rect">
              <a:avLst/>
            </a:prstGeom>
          </p:spPr>
        </p:pic>
      </p:grpSp>
      <p:sp>
        <p:nvSpPr>
          <p:cNvPr id="48" name="文字方塊 47"/>
          <p:cNvSpPr txBox="1"/>
          <p:nvPr/>
        </p:nvSpPr>
        <p:spPr>
          <a:xfrm>
            <a:off x="4905615" y="2571750"/>
            <a:ext cx="6480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100" dirty="0" smtClean="0"/>
              <a:t>Anchor</a:t>
            </a:r>
            <a:endParaRPr lang="zh-TW" altLang="en-US" sz="1100" dirty="0"/>
          </a:p>
        </p:txBody>
      </p:sp>
      <p:sp>
        <p:nvSpPr>
          <p:cNvPr id="49" name="文字方塊 48"/>
          <p:cNvSpPr txBox="1"/>
          <p:nvPr/>
        </p:nvSpPr>
        <p:spPr>
          <a:xfrm>
            <a:off x="4817418" y="3577543"/>
            <a:ext cx="8147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100" dirty="0" smtClean="0"/>
              <a:t>Positive</a:t>
            </a:r>
            <a:endParaRPr lang="zh-TW" altLang="en-US" sz="1100" dirty="0"/>
          </a:p>
        </p:txBody>
      </p:sp>
      <p:sp>
        <p:nvSpPr>
          <p:cNvPr id="50" name="文字方塊 49"/>
          <p:cNvSpPr txBox="1"/>
          <p:nvPr/>
        </p:nvSpPr>
        <p:spPr>
          <a:xfrm>
            <a:off x="4852167" y="4505653"/>
            <a:ext cx="7747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100" dirty="0" smtClean="0"/>
              <a:t>Negative</a:t>
            </a:r>
            <a:endParaRPr lang="zh-TW" altLang="en-US" sz="1100" dirty="0"/>
          </a:p>
        </p:txBody>
      </p:sp>
    </p:spTree>
    <p:extLst>
      <p:ext uri="{BB962C8B-B14F-4D97-AF65-F5344CB8AC3E}">
        <p14:creationId xmlns:p14="http://schemas.microsoft.com/office/powerpoint/2010/main" val="2481808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u="sng" dirty="0" smtClean="0"/>
              <a:t>藥物分配</a:t>
            </a:r>
            <a:endParaRPr lang="zh-TW" altLang="en-US" u="sng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4DFAC-2756-4D8D-93A5-F676EAB5CF18}" type="slidenum">
              <a:rPr lang="zh-TW" altLang="en-US" smtClean="0"/>
              <a:pPr/>
              <a:t>3</a:t>
            </a:fld>
            <a:endParaRPr lang="zh-TW" altLang="en-US" dirty="0"/>
          </a:p>
        </p:txBody>
      </p:sp>
      <p:sp>
        <p:nvSpPr>
          <p:cNvPr id="8" name="內容版面配置區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840956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zh-TW" altLang="en-US" sz="1600" dirty="0">
                <a:solidFill>
                  <a:schemeClr val="tx1"/>
                </a:solidFill>
              </a:rPr>
              <a:t>分類</a:t>
            </a:r>
            <a:r>
              <a:rPr lang="zh-TW" altLang="en-US" sz="1600" dirty="0" smtClean="0">
                <a:solidFill>
                  <a:schemeClr val="tx1"/>
                </a:solidFill>
              </a:rPr>
              <a:t>器可視化結果</a:t>
            </a:r>
            <a:endParaRPr lang="en-US" altLang="zh-TW" sz="1400" dirty="0" smtClean="0"/>
          </a:p>
          <a:p>
            <a:pPr lvl="1"/>
            <a:r>
              <a:rPr lang="en-US" altLang="zh-TW" sz="1400" b="0" dirty="0" smtClean="0">
                <a:solidFill>
                  <a:schemeClr val="tx1"/>
                </a:solidFill>
              </a:rPr>
              <a:t>Categorical</a:t>
            </a:r>
            <a:r>
              <a:rPr lang="zh-TW" altLang="en-US" sz="1400" b="0" dirty="0" smtClean="0">
                <a:solidFill>
                  <a:schemeClr val="tx1"/>
                </a:solidFill>
              </a:rPr>
              <a:t> </a:t>
            </a:r>
            <a:r>
              <a:rPr lang="en-US" altLang="zh-TW" sz="1400" b="0" dirty="0" err="1" smtClean="0">
                <a:solidFill>
                  <a:schemeClr val="tx1"/>
                </a:solidFill>
              </a:rPr>
              <a:t>Crossentropy</a:t>
            </a:r>
            <a:endParaRPr lang="en-US" altLang="zh-TW" sz="1400" b="0" dirty="0" smtClean="0">
              <a:solidFill>
                <a:schemeClr val="tx1"/>
              </a:solidFill>
            </a:endParaRPr>
          </a:p>
          <a:p>
            <a:pPr lvl="2"/>
            <a:r>
              <a:rPr lang="zh-TW" altLang="en-US" sz="1100" dirty="0"/>
              <a:t>分類層架構 </a:t>
            </a:r>
            <a:r>
              <a:rPr lang="en-US" altLang="zh-TW" sz="1100" dirty="0"/>
              <a:t>:</a:t>
            </a:r>
            <a:r>
              <a:rPr lang="zh-TW" altLang="en-US" sz="1100" dirty="0"/>
              <a:t> 參考 </a:t>
            </a:r>
            <a:r>
              <a:rPr lang="en-US" altLang="zh-TW" sz="1100" dirty="0"/>
              <a:t>Paper[1] (2019)</a:t>
            </a:r>
          </a:p>
          <a:p>
            <a:pPr lvl="3"/>
            <a:r>
              <a:rPr lang="en-US" altLang="zh-TW" sz="1050" dirty="0"/>
              <a:t>(Sequential Block : BN -&gt; </a:t>
            </a:r>
            <a:r>
              <a:rPr lang="en-US" altLang="zh-TW" sz="1050" dirty="0" err="1" smtClean="0"/>
              <a:t>DropOut</a:t>
            </a:r>
            <a:r>
              <a:rPr lang="en-US" altLang="zh-TW" sz="1050" dirty="0" smtClean="0"/>
              <a:t> </a:t>
            </a:r>
            <a:r>
              <a:rPr lang="en-US" altLang="zh-TW" sz="1050" dirty="0"/>
              <a:t>-&gt; Dense) *</a:t>
            </a:r>
            <a:r>
              <a:rPr lang="en-US" altLang="zh-TW" sz="1050" dirty="0" smtClean="0"/>
              <a:t>2</a:t>
            </a:r>
            <a:endParaRPr lang="en-US" altLang="zh-TW" sz="1100" dirty="0" smtClean="0"/>
          </a:p>
          <a:p>
            <a:pPr lvl="2"/>
            <a:endParaRPr lang="en-US" altLang="zh-TW" sz="1100" dirty="0" smtClean="0"/>
          </a:p>
          <a:p>
            <a:pPr lvl="2"/>
            <a:r>
              <a:rPr lang="en-US" altLang="zh-TW" sz="1100" dirty="0" smtClean="0"/>
              <a:t>Test Data Acc.(Predict)</a:t>
            </a:r>
            <a:r>
              <a:rPr lang="zh-TW" altLang="en-US" sz="1100" dirty="0" smtClean="0"/>
              <a:t> ≒ </a:t>
            </a:r>
            <a:r>
              <a:rPr lang="en-US" altLang="zh-TW" sz="1100" dirty="0" smtClean="0"/>
              <a:t>99%</a:t>
            </a:r>
          </a:p>
          <a:p>
            <a:pPr lvl="2"/>
            <a:r>
              <a:rPr lang="en-US" altLang="zh-TW" sz="1100" dirty="0"/>
              <a:t>Test </a:t>
            </a:r>
            <a:r>
              <a:rPr lang="en-US" altLang="zh-TW" sz="1100" dirty="0" smtClean="0"/>
              <a:t>Data </a:t>
            </a:r>
            <a:r>
              <a:rPr lang="zh-TW" altLang="en-US" sz="1100" dirty="0" smtClean="0"/>
              <a:t>向量可視化 </a:t>
            </a:r>
            <a:r>
              <a:rPr lang="en-US" altLang="zh-TW" sz="1100" dirty="0" smtClean="0"/>
              <a:t>:</a:t>
            </a:r>
            <a:r>
              <a:rPr lang="zh-TW" altLang="en-US" sz="1100" dirty="0" smtClean="0"/>
              <a:t> </a:t>
            </a:r>
            <a:r>
              <a:rPr lang="en-US" altLang="zh-TW" sz="1100" dirty="0" smtClean="0"/>
              <a:t>(</a:t>
            </a:r>
            <a:r>
              <a:rPr lang="zh-TW" altLang="en-US" sz="1100" dirty="0" smtClean="0"/>
              <a:t>右圖</a:t>
            </a:r>
            <a:r>
              <a:rPr lang="en-US" altLang="zh-TW" sz="1100" dirty="0" smtClean="0"/>
              <a:t>)</a:t>
            </a:r>
          </a:p>
          <a:p>
            <a:pPr lvl="2"/>
            <a:r>
              <a:rPr lang="zh-TW" altLang="en-US" sz="1100" dirty="0" smtClean="0"/>
              <a:t>現實分類狀況 </a:t>
            </a:r>
            <a:r>
              <a:rPr lang="en-US" altLang="zh-TW" sz="1100" dirty="0" smtClean="0"/>
              <a:t>:</a:t>
            </a:r>
            <a:r>
              <a:rPr lang="zh-TW" altLang="en-US" sz="1100" dirty="0" smtClean="0"/>
              <a:t> </a:t>
            </a:r>
            <a:endParaRPr lang="en-US" altLang="zh-TW" sz="1100" dirty="0" smtClean="0"/>
          </a:p>
          <a:p>
            <a:pPr lvl="3"/>
            <a:r>
              <a:rPr lang="en-US" altLang="zh-TW" sz="1050" dirty="0" err="1" smtClean="0"/>
              <a:t>Softmax</a:t>
            </a:r>
            <a:r>
              <a:rPr lang="en-US" altLang="zh-TW" sz="1050" dirty="0" smtClean="0"/>
              <a:t> : </a:t>
            </a:r>
            <a:r>
              <a:rPr lang="zh-TW" altLang="en-US" sz="1050" dirty="0" smtClean="0"/>
              <a:t>膠囊跟藥丸就分類錯</a:t>
            </a:r>
            <a:endParaRPr lang="en-US" altLang="zh-TW" sz="1050" dirty="0" smtClean="0"/>
          </a:p>
          <a:p>
            <a:pPr lvl="3"/>
            <a:r>
              <a:rPr lang="en-US" altLang="zh-TW" sz="1050" dirty="0" smtClean="0"/>
              <a:t>Cosine Similarity : </a:t>
            </a:r>
            <a:r>
              <a:rPr lang="zh-TW" altLang="en-US" sz="1050" dirty="0" smtClean="0"/>
              <a:t>類間特徵相近，分類錯</a:t>
            </a:r>
            <a:endParaRPr lang="en-US" altLang="zh-TW" sz="1050" dirty="0"/>
          </a:p>
          <a:p>
            <a:pPr lvl="1"/>
            <a:endParaRPr lang="en-US" altLang="zh-TW" sz="1400" dirty="0" smtClean="0">
              <a:solidFill>
                <a:schemeClr val="tx1"/>
              </a:solidFill>
            </a:endParaRPr>
          </a:p>
          <a:p>
            <a:pPr marL="457200" lvl="1" indent="0">
              <a:buNone/>
            </a:pPr>
            <a:endParaRPr lang="en-US" altLang="zh-TW" sz="1400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2120" y="1569545"/>
            <a:ext cx="3302060" cy="2859782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-36512" y="4904185"/>
            <a:ext cx="223971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800" b="1" dirty="0" smtClean="0">
                <a:solidFill>
                  <a:srgbClr val="222222"/>
                </a:solidFill>
                <a:latin typeface="-apple-system"/>
              </a:rPr>
              <a:t>[1] </a:t>
            </a:r>
            <a:r>
              <a:rPr lang="en-US" altLang="zh-TW" sz="800" b="1" dirty="0" smtClean="0">
                <a:solidFill>
                  <a:srgbClr val="222222"/>
                </a:solidFill>
                <a:latin typeface="-apple-system"/>
                <a:hlinkClick r:id="rId4"/>
              </a:rPr>
              <a:t>Fast </a:t>
            </a:r>
            <a:r>
              <a:rPr lang="en-US" altLang="zh-TW" sz="800" b="1" dirty="0">
                <a:solidFill>
                  <a:srgbClr val="222222"/>
                </a:solidFill>
                <a:latin typeface="-apple-system"/>
                <a:hlinkClick r:id="rId4"/>
              </a:rPr>
              <a:t>and accurate medication identification</a:t>
            </a:r>
            <a:endParaRPr lang="en-US" altLang="zh-TW" sz="800" b="1" i="0" dirty="0">
              <a:solidFill>
                <a:srgbClr val="222222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77668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u="sng" dirty="0"/>
              <a:t>藥物分配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4DFAC-2756-4D8D-93A5-F676EAB5CF18}" type="slidenum">
              <a:rPr lang="zh-TW" altLang="en-US" smtClean="0"/>
              <a:pPr/>
              <a:t>4</a:t>
            </a:fld>
            <a:endParaRPr lang="zh-TW" altLang="en-US" dirty="0"/>
          </a:p>
        </p:txBody>
      </p:sp>
      <p:sp>
        <p:nvSpPr>
          <p:cNvPr id="8" name="內容版面配置區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840956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zh-TW" altLang="en-US" sz="1600" dirty="0">
                <a:solidFill>
                  <a:schemeClr val="tx1"/>
                </a:solidFill>
              </a:rPr>
              <a:t>分類</a:t>
            </a:r>
            <a:r>
              <a:rPr lang="zh-TW" altLang="en-US" sz="1600" dirty="0" smtClean="0">
                <a:solidFill>
                  <a:schemeClr val="tx1"/>
                </a:solidFill>
              </a:rPr>
              <a:t>器可視化結果</a:t>
            </a:r>
            <a:endParaRPr lang="en-US" altLang="zh-TW" sz="1400" dirty="0" smtClean="0"/>
          </a:p>
          <a:p>
            <a:pPr lvl="1"/>
            <a:r>
              <a:rPr lang="en-US" altLang="zh-TW" sz="1400" b="0" dirty="0" smtClean="0">
                <a:solidFill>
                  <a:schemeClr val="tx1"/>
                </a:solidFill>
              </a:rPr>
              <a:t>Triplet Loss(~12/11)</a:t>
            </a:r>
          </a:p>
          <a:p>
            <a:pPr lvl="2"/>
            <a:r>
              <a:rPr lang="en-US" altLang="zh-TW" sz="1100" dirty="0"/>
              <a:t>Batch Size : 8</a:t>
            </a:r>
          </a:p>
          <a:p>
            <a:pPr lvl="2"/>
            <a:r>
              <a:rPr lang="en-US" altLang="zh-TW" sz="1100" dirty="0"/>
              <a:t>Embedding</a:t>
            </a:r>
            <a:r>
              <a:rPr lang="zh-TW" altLang="en-US" sz="1100" dirty="0"/>
              <a:t>維度測試 </a:t>
            </a:r>
            <a:r>
              <a:rPr lang="en-US" altLang="zh-TW" sz="1100" dirty="0"/>
              <a:t>: 256 / </a:t>
            </a:r>
            <a:r>
              <a:rPr lang="en-US" altLang="zh-TW" sz="1100" b="1" dirty="0"/>
              <a:t>512</a:t>
            </a:r>
            <a:r>
              <a:rPr lang="en-US" altLang="zh-TW" sz="1100" dirty="0"/>
              <a:t> / </a:t>
            </a:r>
            <a:r>
              <a:rPr lang="en-US" altLang="zh-TW" sz="1100" strike="sngStrike" dirty="0"/>
              <a:t>1024</a:t>
            </a:r>
            <a:r>
              <a:rPr lang="en-US" altLang="zh-TW" sz="1100" dirty="0"/>
              <a:t>(OOM)</a:t>
            </a:r>
          </a:p>
          <a:p>
            <a:pPr lvl="2"/>
            <a:r>
              <a:rPr lang="en-US" altLang="zh-TW" sz="1100" dirty="0"/>
              <a:t>Embedding</a:t>
            </a:r>
            <a:r>
              <a:rPr lang="zh-TW" altLang="en-US" sz="1100" dirty="0"/>
              <a:t>層數測試 </a:t>
            </a:r>
            <a:r>
              <a:rPr lang="en-US" altLang="zh-TW" sz="1100" dirty="0"/>
              <a:t>: </a:t>
            </a:r>
            <a:r>
              <a:rPr lang="en-US" altLang="zh-TW" sz="1100" b="1" dirty="0"/>
              <a:t>1</a:t>
            </a:r>
            <a:r>
              <a:rPr lang="en-US" altLang="zh-TW" sz="1100" dirty="0"/>
              <a:t> / </a:t>
            </a:r>
            <a:r>
              <a:rPr lang="en-US" altLang="zh-TW" sz="1100" dirty="0" smtClean="0"/>
              <a:t>2</a:t>
            </a:r>
          </a:p>
          <a:p>
            <a:pPr lvl="2"/>
            <a:r>
              <a:rPr lang="en-US" altLang="zh-TW" sz="1100" b="0" dirty="0" smtClean="0">
                <a:solidFill>
                  <a:schemeClr val="tx1"/>
                </a:solidFill>
              </a:rPr>
              <a:t>Margin : 0.2 / 0.5 / 1.2 / 2.0 / </a:t>
            </a:r>
            <a:r>
              <a:rPr lang="en-US" altLang="zh-TW" sz="1100" b="1" dirty="0" smtClean="0">
                <a:solidFill>
                  <a:schemeClr val="tx1"/>
                </a:solidFill>
              </a:rPr>
              <a:t>4.0</a:t>
            </a:r>
            <a:r>
              <a:rPr lang="en-US" altLang="zh-TW" sz="1100" b="0" dirty="0" smtClean="0">
                <a:solidFill>
                  <a:schemeClr val="tx1"/>
                </a:solidFill>
              </a:rPr>
              <a:t> / </a:t>
            </a:r>
            <a:r>
              <a:rPr lang="en-US" altLang="zh-TW" sz="1100" b="0" strike="sngStrike" dirty="0" smtClean="0">
                <a:solidFill>
                  <a:schemeClr val="tx1"/>
                </a:solidFill>
              </a:rPr>
              <a:t>8.0</a:t>
            </a:r>
          </a:p>
          <a:p>
            <a:pPr marL="914400" lvl="2" indent="0">
              <a:buNone/>
            </a:pPr>
            <a:endParaRPr lang="en-US" altLang="zh-TW" sz="1100" b="0" strike="sngStrike" dirty="0" smtClean="0">
              <a:solidFill>
                <a:schemeClr val="tx1"/>
              </a:solidFill>
            </a:endParaRPr>
          </a:p>
          <a:p>
            <a:pPr lvl="2"/>
            <a:r>
              <a:rPr lang="en-US" altLang="zh-TW" sz="1050" dirty="0" smtClean="0"/>
              <a:t>Test Data Acc.(IF </a:t>
            </a:r>
            <a:r>
              <a:rPr lang="en-US" altLang="zh-TW" sz="1050" dirty="0" err="1" smtClean="0"/>
              <a:t>Neg_Distance</a:t>
            </a:r>
            <a:r>
              <a:rPr lang="en-US" altLang="zh-TW" sz="1050" dirty="0" smtClean="0"/>
              <a:t> &gt; </a:t>
            </a:r>
            <a:r>
              <a:rPr lang="en-US" altLang="zh-TW" sz="1050" dirty="0" err="1" smtClean="0"/>
              <a:t>Pos_Distance</a:t>
            </a:r>
            <a:r>
              <a:rPr lang="en-US" altLang="zh-TW" sz="1050" dirty="0" smtClean="0"/>
              <a:t>)</a:t>
            </a:r>
            <a:r>
              <a:rPr lang="zh-TW" altLang="en-US" sz="1050" dirty="0" smtClean="0"/>
              <a:t> ≒ </a:t>
            </a:r>
            <a:r>
              <a:rPr lang="en-US" altLang="zh-TW" sz="1050" dirty="0" smtClean="0"/>
              <a:t>99%</a:t>
            </a:r>
          </a:p>
          <a:p>
            <a:pPr lvl="2"/>
            <a:r>
              <a:rPr lang="en-US" altLang="zh-TW" sz="1050" dirty="0" smtClean="0"/>
              <a:t>Test Data </a:t>
            </a:r>
            <a:r>
              <a:rPr lang="zh-TW" altLang="en-US" sz="1050" dirty="0" smtClean="0"/>
              <a:t>向量可視化 </a:t>
            </a:r>
            <a:r>
              <a:rPr lang="en-US" altLang="zh-TW" sz="1050" dirty="0" smtClean="0"/>
              <a:t>:</a:t>
            </a:r>
            <a:r>
              <a:rPr lang="zh-TW" altLang="en-US" sz="1050" dirty="0" smtClean="0"/>
              <a:t> </a:t>
            </a:r>
            <a:r>
              <a:rPr lang="en-US" altLang="zh-TW" sz="1050" dirty="0" smtClean="0"/>
              <a:t>(</a:t>
            </a:r>
            <a:r>
              <a:rPr lang="zh-TW" altLang="en-US" sz="1050" dirty="0" smtClean="0"/>
              <a:t>右圖</a:t>
            </a:r>
            <a:r>
              <a:rPr lang="en-US" altLang="zh-TW" sz="1050" dirty="0" smtClean="0"/>
              <a:t>)</a:t>
            </a:r>
          </a:p>
          <a:p>
            <a:pPr lvl="2"/>
            <a:r>
              <a:rPr lang="zh-TW" altLang="en-US" sz="1050" dirty="0" smtClean="0"/>
              <a:t>分類狀況 </a:t>
            </a:r>
            <a:r>
              <a:rPr lang="en-US" altLang="zh-TW" sz="1050" dirty="0" smtClean="0"/>
              <a:t>:</a:t>
            </a:r>
            <a:r>
              <a:rPr lang="zh-TW" altLang="en-US" sz="1050" dirty="0" smtClean="0"/>
              <a:t> </a:t>
            </a:r>
            <a:endParaRPr lang="en-US" altLang="zh-TW" sz="1050" dirty="0" smtClean="0"/>
          </a:p>
          <a:p>
            <a:pPr lvl="3"/>
            <a:r>
              <a:rPr lang="en-US" altLang="zh-TW" sz="1000" dirty="0" smtClean="0"/>
              <a:t>Cosine Similarity : </a:t>
            </a:r>
            <a:r>
              <a:rPr lang="zh-TW" altLang="en-US" sz="1000" dirty="0" smtClean="0"/>
              <a:t>在搜索數量多的種類</a:t>
            </a:r>
            <a:r>
              <a:rPr lang="en-US" altLang="zh-TW" sz="1000" dirty="0" smtClean="0"/>
              <a:t>(</a:t>
            </a:r>
            <a:r>
              <a:rPr lang="zh-TW" altLang="en-US" sz="1000" dirty="0" smtClean="0"/>
              <a:t>如</a:t>
            </a:r>
            <a:r>
              <a:rPr lang="en-US" altLang="zh-TW" sz="1000" dirty="0" smtClean="0"/>
              <a:t>:</a:t>
            </a:r>
            <a:r>
              <a:rPr lang="zh-TW" altLang="en-US" sz="1000" dirty="0" smtClean="0"/>
              <a:t>圓形</a:t>
            </a:r>
            <a:r>
              <a:rPr lang="en-US" altLang="zh-TW" sz="1000" dirty="0" smtClean="0"/>
              <a:t>7mm)</a:t>
            </a:r>
            <a:r>
              <a:rPr lang="zh-TW" altLang="en-US" sz="1000" dirty="0" smtClean="0"/>
              <a:t>，會出現匹配錯誤</a:t>
            </a:r>
            <a:endParaRPr lang="en-US" altLang="zh-TW" sz="800" dirty="0"/>
          </a:p>
          <a:p>
            <a:pPr lvl="2"/>
            <a:endParaRPr lang="zh-TW" altLang="en-US" sz="1000" dirty="0"/>
          </a:p>
          <a:p>
            <a:pPr lvl="2"/>
            <a:endParaRPr lang="en-US" altLang="zh-TW" sz="1000" dirty="0" smtClean="0"/>
          </a:p>
          <a:p>
            <a:pPr lvl="1"/>
            <a:endParaRPr lang="en-US" altLang="zh-TW" sz="1400" dirty="0" smtClean="0">
              <a:solidFill>
                <a:schemeClr val="tx1"/>
              </a:solidFill>
            </a:endParaRPr>
          </a:p>
          <a:p>
            <a:pPr marL="457200" lvl="1" indent="0">
              <a:buNone/>
            </a:pPr>
            <a:endParaRPr lang="en-US" altLang="zh-TW" sz="1400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192" y="24755"/>
            <a:ext cx="2843808" cy="2505259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27"/>
          <a:stretch/>
        </p:blipFill>
        <p:spPr>
          <a:xfrm>
            <a:off x="7165" y="3659879"/>
            <a:ext cx="1554714" cy="1458951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420" y="3660457"/>
            <a:ext cx="1800000" cy="1467838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6534" y="3662767"/>
            <a:ext cx="1906056" cy="1456063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1427" y="3659735"/>
            <a:ext cx="1800000" cy="1456900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7629" y="3659238"/>
            <a:ext cx="1800000" cy="1473051"/>
          </a:xfrm>
          <a:prstGeom prst="rect">
            <a:avLst/>
          </a:prstGeom>
        </p:spPr>
      </p:pic>
      <p:grpSp>
        <p:nvGrpSpPr>
          <p:cNvPr id="18" name="群組 17"/>
          <p:cNvGrpSpPr/>
          <p:nvPr/>
        </p:nvGrpSpPr>
        <p:grpSpPr>
          <a:xfrm>
            <a:off x="6300192" y="2643758"/>
            <a:ext cx="2843808" cy="2492131"/>
            <a:chOff x="6119664" y="2530014"/>
            <a:chExt cx="3024336" cy="2605875"/>
          </a:xfrm>
        </p:grpSpPr>
        <p:pic>
          <p:nvPicPr>
            <p:cNvPr id="6" name="圖片 5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119664" y="2530014"/>
              <a:ext cx="3024336" cy="2605875"/>
            </a:xfrm>
            <a:prstGeom prst="rect">
              <a:avLst/>
            </a:prstGeom>
          </p:spPr>
        </p:pic>
        <p:sp>
          <p:nvSpPr>
            <p:cNvPr id="7" name="矩形 6"/>
            <p:cNvSpPr/>
            <p:nvPr/>
          </p:nvSpPr>
          <p:spPr>
            <a:xfrm>
              <a:off x="7020272" y="4227934"/>
              <a:ext cx="216024" cy="216024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7614084" y="4305312"/>
              <a:ext cx="216024" cy="216024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7668344" y="2666936"/>
              <a:ext cx="257882" cy="48087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7668343" y="3592512"/>
              <a:ext cx="128941" cy="40428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844612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u="sng" dirty="0"/>
              <a:t>藥物分配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4DFAC-2756-4D8D-93A5-F676EAB5CF18}" type="slidenum">
              <a:rPr lang="zh-TW" altLang="en-US" smtClean="0"/>
              <a:pPr/>
              <a:t>5</a:t>
            </a:fld>
            <a:endParaRPr lang="zh-TW" altLang="en-US" dirty="0"/>
          </a:p>
        </p:txBody>
      </p:sp>
      <p:sp>
        <p:nvSpPr>
          <p:cNvPr id="8" name="內容版面配置區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840956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zh-TW" altLang="en-US" sz="1600" dirty="0">
                <a:solidFill>
                  <a:schemeClr val="tx1"/>
                </a:solidFill>
              </a:rPr>
              <a:t>分類</a:t>
            </a:r>
            <a:r>
              <a:rPr lang="zh-TW" altLang="en-US" sz="1600" dirty="0" smtClean="0">
                <a:solidFill>
                  <a:schemeClr val="tx1"/>
                </a:solidFill>
              </a:rPr>
              <a:t>器可視化結果</a:t>
            </a:r>
            <a:endParaRPr lang="en-US" altLang="zh-TW" sz="1400" dirty="0" smtClean="0"/>
          </a:p>
          <a:p>
            <a:pPr lvl="1"/>
            <a:r>
              <a:rPr lang="en-US" altLang="zh-TW" sz="1400" b="0" dirty="0" smtClean="0">
                <a:solidFill>
                  <a:schemeClr val="tx1"/>
                </a:solidFill>
              </a:rPr>
              <a:t>Triplet Loss(12/12)</a:t>
            </a:r>
          </a:p>
          <a:p>
            <a:pPr lvl="2"/>
            <a:r>
              <a:rPr lang="en-US" altLang="zh-TW" sz="1100" dirty="0"/>
              <a:t>Batch Size : 8</a:t>
            </a:r>
          </a:p>
          <a:p>
            <a:pPr lvl="2"/>
            <a:r>
              <a:rPr lang="en-US" altLang="zh-TW" sz="1100" dirty="0"/>
              <a:t>Embedding</a:t>
            </a:r>
            <a:r>
              <a:rPr lang="zh-TW" altLang="en-US" sz="1100" dirty="0"/>
              <a:t>維度測試 </a:t>
            </a:r>
            <a:r>
              <a:rPr lang="en-US" altLang="zh-TW" sz="1100" dirty="0"/>
              <a:t>: </a:t>
            </a:r>
            <a:r>
              <a:rPr lang="en-US" altLang="zh-TW" sz="1100" b="1" dirty="0"/>
              <a:t>256 </a:t>
            </a:r>
            <a:endParaRPr lang="en-US" altLang="zh-TW" sz="1100" b="1" dirty="0" smtClean="0"/>
          </a:p>
          <a:p>
            <a:pPr lvl="2"/>
            <a:r>
              <a:rPr lang="en-US" altLang="zh-TW" sz="1100" dirty="0" smtClean="0"/>
              <a:t>Embedding</a:t>
            </a:r>
            <a:r>
              <a:rPr lang="zh-TW" altLang="en-US" sz="1100" dirty="0"/>
              <a:t>層數測試 </a:t>
            </a:r>
            <a:r>
              <a:rPr lang="en-US" altLang="zh-TW" sz="1100" dirty="0"/>
              <a:t>: </a:t>
            </a:r>
            <a:r>
              <a:rPr lang="en-US" altLang="zh-TW" sz="1100" b="1" dirty="0" smtClean="0"/>
              <a:t>1</a:t>
            </a:r>
            <a:endParaRPr lang="en-US" altLang="zh-TW" sz="1100" dirty="0"/>
          </a:p>
          <a:p>
            <a:pPr lvl="2"/>
            <a:r>
              <a:rPr lang="en-US" altLang="zh-TW" sz="1100" b="0" dirty="0" smtClean="0">
                <a:solidFill>
                  <a:schemeClr val="tx1"/>
                </a:solidFill>
              </a:rPr>
              <a:t>Margin : </a:t>
            </a:r>
            <a:r>
              <a:rPr lang="en-US" altLang="zh-TW" sz="1100" b="1" dirty="0" smtClean="0">
                <a:solidFill>
                  <a:schemeClr val="tx1"/>
                </a:solidFill>
              </a:rPr>
              <a:t>4.0</a:t>
            </a:r>
            <a:endParaRPr lang="en-US" altLang="zh-TW" sz="1100" b="0" strike="sngStrike" dirty="0" smtClean="0">
              <a:solidFill>
                <a:schemeClr val="tx1"/>
              </a:solidFill>
            </a:endParaRPr>
          </a:p>
          <a:p>
            <a:pPr lvl="2"/>
            <a:r>
              <a:rPr lang="en-US" altLang="zh-TW" sz="1050" dirty="0" smtClean="0"/>
              <a:t>Test Data Acc.(IF </a:t>
            </a:r>
            <a:r>
              <a:rPr lang="en-US" altLang="zh-TW" sz="1050" dirty="0" err="1" smtClean="0"/>
              <a:t>Neg_Distance</a:t>
            </a:r>
            <a:r>
              <a:rPr lang="en-US" altLang="zh-TW" sz="1050" dirty="0" smtClean="0"/>
              <a:t> &gt; </a:t>
            </a:r>
            <a:r>
              <a:rPr lang="en-US" altLang="zh-TW" sz="1050" dirty="0" err="1" smtClean="0"/>
              <a:t>Pos_Distance</a:t>
            </a:r>
            <a:r>
              <a:rPr lang="en-US" altLang="zh-TW" sz="1050" dirty="0" smtClean="0"/>
              <a:t>)</a:t>
            </a:r>
            <a:r>
              <a:rPr lang="zh-TW" altLang="en-US" sz="1050" dirty="0" smtClean="0"/>
              <a:t> ≒ </a:t>
            </a:r>
            <a:r>
              <a:rPr lang="en-US" altLang="zh-TW" sz="1050" dirty="0" smtClean="0"/>
              <a:t>99%</a:t>
            </a:r>
          </a:p>
          <a:p>
            <a:pPr lvl="2"/>
            <a:r>
              <a:rPr lang="en-US" altLang="zh-TW" sz="1050" dirty="0" smtClean="0"/>
              <a:t>Test Data </a:t>
            </a:r>
            <a:r>
              <a:rPr lang="zh-TW" altLang="en-US" sz="1050" dirty="0" smtClean="0"/>
              <a:t>向量可視化 </a:t>
            </a:r>
            <a:r>
              <a:rPr lang="en-US" altLang="zh-TW" sz="1050" dirty="0" smtClean="0"/>
              <a:t>:</a:t>
            </a:r>
            <a:r>
              <a:rPr lang="zh-TW" altLang="en-US" sz="1050" dirty="0" smtClean="0"/>
              <a:t> </a:t>
            </a:r>
            <a:r>
              <a:rPr lang="en-US" altLang="zh-TW" sz="1050" dirty="0" smtClean="0"/>
              <a:t>(</a:t>
            </a:r>
            <a:r>
              <a:rPr lang="zh-TW" altLang="en-US" sz="1050" dirty="0" smtClean="0"/>
              <a:t>右圖</a:t>
            </a:r>
            <a:r>
              <a:rPr lang="en-US" altLang="zh-TW" sz="1050" dirty="0" smtClean="0"/>
              <a:t>)</a:t>
            </a:r>
          </a:p>
          <a:p>
            <a:pPr lvl="2"/>
            <a:r>
              <a:rPr lang="zh-TW" altLang="en-US" sz="1050" dirty="0" smtClean="0"/>
              <a:t>特徵相似度評估 </a:t>
            </a:r>
            <a:r>
              <a:rPr lang="en-US" altLang="zh-TW" sz="1050" dirty="0" smtClean="0"/>
              <a:t>:</a:t>
            </a:r>
            <a:r>
              <a:rPr lang="zh-TW" altLang="en-US" sz="1050" dirty="0" smtClean="0"/>
              <a:t> </a:t>
            </a:r>
            <a:endParaRPr lang="en-US" altLang="zh-TW" sz="1050" dirty="0" smtClean="0"/>
          </a:p>
          <a:p>
            <a:pPr lvl="3"/>
            <a:r>
              <a:rPr lang="zh-TW" altLang="en-US" sz="1000" dirty="0" smtClean="0"/>
              <a:t>歐基里德距離</a:t>
            </a:r>
            <a:r>
              <a:rPr lang="en-US" altLang="zh-TW" sz="1000" dirty="0" smtClean="0"/>
              <a:t>: </a:t>
            </a:r>
            <a:r>
              <a:rPr lang="zh-TW" altLang="en-US" sz="1000" dirty="0" smtClean="0"/>
              <a:t>改用計算向量的絕對距離</a:t>
            </a:r>
            <a:endParaRPr lang="en-US" altLang="zh-TW" sz="1000" dirty="0" smtClean="0"/>
          </a:p>
          <a:p>
            <a:pPr marL="914400" lvl="2" indent="0">
              <a:buNone/>
            </a:pPr>
            <a:endParaRPr lang="en-US" altLang="zh-TW" sz="1000" dirty="0" smtClean="0"/>
          </a:p>
          <a:p>
            <a:pPr lvl="1"/>
            <a:endParaRPr lang="en-US" altLang="zh-TW" sz="1400" dirty="0" smtClean="0">
              <a:solidFill>
                <a:schemeClr val="tx1"/>
              </a:solidFill>
            </a:endParaRPr>
          </a:p>
          <a:p>
            <a:pPr marL="457200" lvl="1" indent="0">
              <a:buNone/>
            </a:pPr>
            <a:endParaRPr lang="en-US" altLang="zh-TW" sz="1400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6619" y="2571750"/>
            <a:ext cx="2897381" cy="2571750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7780" y="37468"/>
            <a:ext cx="2912308" cy="2431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520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u="sng" dirty="0"/>
              <a:t>藥物分配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4DFAC-2756-4D8D-93A5-F676EAB5CF18}" type="slidenum">
              <a:rPr lang="zh-TW" altLang="en-US" smtClean="0"/>
              <a:pPr/>
              <a:t>6</a:t>
            </a:fld>
            <a:endParaRPr lang="zh-TW" altLang="en-US" dirty="0"/>
          </a:p>
        </p:txBody>
      </p:sp>
      <p:sp>
        <p:nvSpPr>
          <p:cNvPr id="8" name="內容版面配置區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840956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zh-TW" altLang="en-US" sz="1600" dirty="0">
                <a:solidFill>
                  <a:schemeClr val="tx1"/>
                </a:solidFill>
              </a:rPr>
              <a:t>分類</a:t>
            </a:r>
            <a:r>
              <a:rPr lang="zh-TW" altLang="en-US" sz="1600" dirty="0" smtClean="0">
                <a:solidFill>
                  <a:schemeClr val="tx1"/>
                </a:solidFill>
              </a:rPr>
              <a:t>器可視化結果</a:t>
            </a:r>
            <a:endParaRPr lang="en-US" altLang="zh-TW" sz="1400" dirty="0" smtClean="0"/>
          </a:p>
          <a:p>
            <a:pPr lvl="1"/>
            <a:r>
              <a:rPr lang="en-US" altLang="zh-TW" sz="1400" b="0" dirty="0" smtClean="0">
                <a:solidFill>
                  <a:schemeClr val="tx1"/>
                </a:solidFill>
              </a:rPr>
              <a:t>Triplet Loss(12/12)</a:t>
            </a:r>
          </a:p>
          <a:p>
            <a:pPr lvl="3"/>
            <a:endParaRPr lang="zh-TW" altLang="en-US" sz="1000" dirty="0"/>
          </a:p>
          <a:p>
            <a:pPr lvl="2"/>
            <a:endParaRPr lang="en-US" altLang="zh-TW" sz="1000" dirty="0" smtClean="0"/>
          </a:p>
          <a:p>
            <a:pPr lvl="1"/>
            <a:endParaRPr lang="en-US" altLang="zh-TW" sz="1400" dirty="0" smtClean="0">
              <a:solidFill>
                <a:schemeClr val="tx1"/>
              </a:solidFill>
            </a:endParaRPr>
          </a:p>
          <a:p>
            <a:pPr marL="457200" lvl="1" indent="0">
              <a:buNone/>
            </a:pPr>
            <a:endParaRPr lang="en-US" altLang="zh-TW" sz="1400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3688" y="2012617"/>
            <a:ext cx="939401" cy="2088785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3152" y="1063229"/>
            <a:ext cx="864096" cy="3976924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30520" y="2715766"/>
            <a:ext cx="1867161" cy="781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378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u="sng" dirty="0"/>
              <a:t>藥物分配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4DFAC-2756-4D8D-93A5-F676EAB5CF18}" type="slidenum">
              <a:rPr lang="zh-TW" altLang="en-US" smtClean="0"/>
              <a:pPr/>
              <a:t>7</a:t>
            </a:fld>
            <a:endParaRPr lang="zh-TW" altLang="en-US" dirty="0"/>
          </a:p>
        </p:txBody>
      </p:sp>
      <p:sp>
        <p:nvSpPr>
          <p:cNvPr id="8" name="內容版面配置區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840956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zh-TW" altLang="en-US" sz="1600" dirty="0">
                <a:solidFill>
                  <a:schemeClr val="tx1"/>
                </a:solidFill>
              </a:rPr>
              <a:t>分類</a:t>
            </a:r>
            <a:r>
              <a:rPr lang="zh-TW" altLang="en-US" sz="1600" dirty="0" smtClean="0">
                <a:solidFill>
                  <a:schemeClr val="tx1"/>
                </a:solidFill>
              </a:rPr>
              <a:t>器可視化結果</a:t>
            </a:r>
            <a:endParaRPr lang="en-US" altLang="zh-TW" sz="1400" dirty="0" smtClean="0"/>
          </a:p>
          <a:p>
            <a:pPr lvl="1"/>
            <a:r>
              <a:rPr lang="en-US" altLang="zh-TW" sz="1400" b="0" dirty="0" smtClean="0">
                <a:solidFill>
                  <a:schemeClr val="tx1"/>
                </a:solidFill>
              </a:rPr>
              <a:t>Triplet Loss(12/12)</a:t>
            </a:r>
          </a:p>
          <a:p>
            <a:pPr lvl="3"/>
            <a:endParaRPr lang="zh-TW" altLang="en-US" sz="1000" dirty="0"/>
          </a:p>
          <a:p>
            <a:pPr lvl="2"/>
            <a:endParaRPr lang="en-US" altLang="zh-TW" sz="1000" dirty="0" smtClean="0"/>
          </a:p>
          <a:p>
            <a:pPr lvl="1"/>
            <a:endParaRPr lang="en-US" altLang="zh-TW" sz="1400" dirty="0" smtClean="0">
              <a:solidFill>
                <a:schemeClr val="tx1"/>
              </a:solidFill>
            </a:endParaRPr>
          </a:p>
          <a:p>
            <a:pPr marL="457200" lvl="1" indent="0">
              <a:buNone/>
            </a:pPr>
            <a:endParaRPr lang="en-US" altLang="zh-TW" sz="1400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680" y="2086164"/>
            <a:ext cx="917098" cy="2068930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0815" y="1181144"/>
            <a:ext cx="846782" cy="3878972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0271" y="1200151"/>
            <a:ext cx="819365" cy="1875655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22310" y="1692514"/>
            <a:ext cx="1590897" cy="1114581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54309" y="2971467"/>
            <a:ext cx="1533739" cy="952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312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u="sng" dirty="0"/>
              <a:t>藥物分配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4DFAC-2756-4D8D-93A5-F676EAB5CF18}" type="slidenum">
              <a:rPr lang="zh-TW" altLang="en-US" smtClean="0"/>
              <a:pPr/>
              <a:t>8</a:t>
            </a:fld>
            <a:endParaRPr lang="zh-TW" altLang="en-US" dirty="0"/>
          </a:p>
        </p:txBody>
      </p:sp>
      <p:sp>
        <p:nvSpPr>
          <p:cNvPr id="8" name="內容版面配置區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840956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zh-TW" altLang="en-US" sz="1600" dirty="0">
                <a:solidFill>
                  <a:schemeClr val="tx1"/>
                </a:solidFill>
              </a:rPr>
              <a:t>分類</a:t>
            </a:r>
            <a:r>
              <a:rPr lang="zh-TW" altLang="en-US" sz="1600" dirty="0" smtClean="0">
                <a:solidFill>
                  <a:schemeClr val="tx1"/>
                </a:solidFill>
              </a:rPr>
              <a:t>器可視化結果</a:t>
            </a:r>
            <a:endParaRPr lang="en-US" altLang="zh-TW" sz="1400" dirty="0" smtClean="0"/>
          </a:p>
          <a:p>
            <a:pPr lvl="1"/>
            <a:r>
              <a:rPr lang="en-US" altLang="zh-TW" sz="1400" b="0" dirty="0" smtClean="0">
                <a:solidFill>
                  <a:schemeClr val="tx1"/>
                </a:solidFill>
              </a:rPr>
              <a:t>Triplet Loss(12/12)</a:t>
            </a:r>
          </a:p>
          <a:p>
            <a:pPr lvl="3"/>
            <a:endParaRPr lang="zh-TW" altLang="en-US" sz="1000" dirty="0"/>
          </a:p>
          <a:p>
            <a:pPr lvl="2"/>
            <a:endParaRPr lang="en-US" altLang="zh-TW" sz="1000" dirty="0" smtClean="0"/>
          </a:p>
          <a:p>
            <a:pPr lvl="1"/>
            <a:endParaRPr lang="en-US" altLang="zh-TW" sz="1400" dirty="0" smtClean="0">
              <a:solidFill>
                <a:schemeClr val="tx1"/>
              </a:solidFill>
            </a:endParaRPr>
          </a:p>
          <a:p>
            <a:pPr marL="457200" lvl="1" indent="0">
              <a:buNone/>
            </a:pPr>
            <a:endParaRPr lang="en-US" altLang="zh-TW" sz="1400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6238" y="2057267"/>
            <a:ext cx="932063" cy="2155753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6191" y="1419622"/>
            <a:ext cx="992767" cy="3530527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9952" y="2595251"/>
            <a:ext cx="1533739" cy="638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107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u="sng" dirty="0"/>
              <a:t>藥物分配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4DFAC-2756-4D8D-93A5-F676EAB5CF18}" type="slidenum">
              <a:rPr lang="zh-TW" altLang="en-US" smtClean="0"/>
              <a:pPr/>
              <a:t>9</a:t>
            </a:fld>
            <a:endParaRPr lang="zh-TW" altLang="en-US" dirty="0"/>
          </a:p>
        </p:txBody>
      </p:sp>
      <p:sp>
        <p:nvSpPr>
          <p:cNvPr id="8" name="內容版面配置區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840956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zh-TW" altLang="en-US" sz="1600" dirty="0">
                <a:solidFill>
                  <a:schemeClr val="tx1"/>
                </a:solidFill>
              </a:rPr>
              <a:t>分類</a:t>
            </a:r>
            <a:r>
              <a:rPr lang="zh-TW" altLang="en-US" sz="1600" dirty="0" smtClean="0">
                <a:solidFill>
                  <a:schemeClr val="tx1"/>
                </a:solidFill>
              </a:rPr>
              <a:t>器可視化結果</a:t>
            </a:r>
            <a:endParaRPr lang="en-US" altLang="zh-TW" sz="1400" dirty="0" smtClean="0"/>
          </a:p>
          <a:p>
            <a:pPr lvl="1"/>
            <a:r>
              <a:rPr lang="en-US" altLang="zh-TW" sz="1400" b="0" dirty="0" smtClean="0">
                <a:solidFill>
                  <a:schemeClr val="tx1"/>
                </a:solidFill>
              </a:rPr>
              <a:t>Triplet Loss(12/12)</a:t>
            </a:r>
          </a:p>
          <a:p>
            <a:pPr lvl="3"/>
            <a:endParaRPr lang="zh-TW" altLang="en-US" sz="1000" dirty="0"/>
          </a:p>
          <a:p>
            <a:pPr lvl="2"/>
            <a:endParaRPr lang="en-US" altLang="zh-TW" sz="1000" dirty="0" smtClean="0"/>
          </a:p>
          <a:p>
            <a:pPr lvl="1"/>
            <a:endParaRPr lang="en-US" altLang="zh-TW" sz="1400" dirty="0" smtClean="0">
              <a:solidFill>
                <a:schemeClr val="tx1"/>
              </a:solidFill>
            </a:endParaRPr>
          </a:p>
          <a:p>
            <a:pPr marL="457200" lvl="1" indent="0">
              <a:buNone/>
            </a:pPr>
            <a:endParaRPr lang="en-US" altLang="zh-TW" sz="1400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3648" y="2012396"/>
            <a:ext cx="1059595" cy="2442237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7455" y="706200"/>
            <a:ext cx="928284" cy="4315113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46282" y="2720523"/>
            <a:ext cx="1619476" cy="800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618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訂 1">
      <a:majorFont>
        <a:latin typeface="Arial"/>
        <a:ea typeface="微軟正黑體"/>
        <a:cs typeface=""/>
      </a:majorFont>
      <a:minorFont>
        <a:latin typeface="Arial"/>
        <a:ea typeface="微軟正黑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38306</TotalTime>
  <Words>819</Words>
  <Application>Microsoft Office PowerPoint</Application>
  <PresentationFormat>如螢幕大小 (16:9)</PresentationFormat>
  <Paragraphs>214</Paragraphs>
  <Slides>15</Slides>
  <Notes>12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15</vt:i4>
      </vt:variant>
    </vt:vector>
  </HeadingPairs>
  <TitlesOfParts>
    <vt:vector size="21" baseType="lpstr">
      <vt:lpstr>-apple-system</vt:lpstr>
      <vt:lpstr>微軟正黑體</vt:lpstr>
      <vt:lpstr>新細明體</vt:lpstr>
      <vt:lpstr>Arial</vt:lpstr>
      <vt:lpstr>Calibri</vt:lpstr>
      <vt:lpstr>Office 佈景主題</vt:lpstr>
      <vt:lpstr>藥物分配 分類器優化結果</vt:lpstr>
      <vt:lpstr>藥物分配</vt:lpstr>
      <vt:lpstr>藥物分配</vt:lpstr>
      <vt:lpstr>藥物分配</vt:lpstr>
      <vt:lpstr>藥物分配</vt:lpstr>
      <vt:lpstr>藥物分配</vt:lpstr>
      <vt:lpstr>藥物分配</vt:lpstr>
      <vt:lpstr>藥物分配</vt:lpstr>
      <vt:lpstr>藥物分配</vt:lpstr>
      <vt:lpstr>藥物分配</vt:lpstr>
      <vt:lpstr>藥物分配</vt:lpstr>
      <vt:lpstr>藥物分配</vt:lpstr>
      <vt:lpstr>藥物分配</vt:lpstr>
      <vt:lpstr>TODO</vt:lpstr>
      <vt:lpstr>THANK YOU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教育 / 醫療應用發想</dc:title>
  <dc:creator>KC Huang</dc:creator>
  <cp:lastModifiedBy>KC Huang</cp:lastModifiedBy>
  <cp:revision>420</cp:revision>
  <dcterms:created xsi:type="dcterms:W3CDTF">2019-05-09T01:47:16Z</dcterms:created>
  <dcterms:modified xsi:type="dcterms:W3CDTF">2024-12-16T09:27:02Z</dcterms:modified>
</cp:coreProperties>
</file>